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79" r:id="rId4"/>
    <p:sldId id="276" r:id="rId5"/>
    <p:sldId id="280" r:id="rId6"/>
    <p:sldId id="281" r:id="rId7"/>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8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F4DD4A0-0AAE-4F66-8317-79B5167A4AFA}"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145242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4DD4A0-0AAE-4F66-8317-79B5167A4AFA}"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342281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4DD4A0-0AAE-4F66-8317-79B5167A4AFA}"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27579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4DD4A0-0AAE-4F66-8317-79B5167A4AFA}"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330499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F4DD4A0-0AAE-4F66-8317-79B5167A4AFA}"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37815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F4DD4A0-0AAE-4F66-8317-79B5167A4AFA}" type="datetimeFigureOut">
              <a:rPr lang="tr-TR" smtClean="0"/>
              <a:t>12.10.2023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654214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F4DD4A0-0AAE-4F66-8317-79B5167A4AFA}" type="datetimeFigureOut">
              <a:rPr lang="tr-TR" smtClean="0"/>
              <a:t>12.10.2023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276505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F4DD4A0-0AAE-4F66-8317-79B5167A4AFA}" type="datetimeFigureOut">
              <a:rPr lang="tr-TR" smtClean="0"/>
              <a:t>12.10.2023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386369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F4DD4A0-0AAE-4F66-8317-79B5167A4AFA}" type="datetimeFigureOut">
              <a:rPr lang="tr-TR" smtClean="0"/>
              <a:t>12.10.2023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916519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F4DD4A0-0AAE-4F66-8317-79B5167A4AFA}" type="datetimeFigureOut">
              <a:rPr lang="tr-TR" smtClean="0"/>
              <a:t>12.10.2023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137099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F4DD4A0-0AAE-4F66-8317-79B5167A4AFA}" type="datetimeFigureOut">
              <a:rPr lang="tr-TR" smtClean="0"/>
              <a:t>12.10.2023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7349A5-BA27-4AC1-BAAE-C6357A8D978C}" type="slidenum">
              <a:rPr lang="tr-TR" smtClean="0"/>
              <a:t>‹#›</a:t>
            </a:fld>
            <a:endParaRPr lang="tr-TR"/>
          </a:p>
        </p:txBody>
      </p:sp>
    </p:spTree>
    <p:extLst>
      <p:ext uri="{BB962C8B-B14F-4D97-AF65-F5344CB8AC3E}">
        <p14:creationId xmlns:p14="http://schemas.microsoft.com/office/powerpoint/2010/main" val="7597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DD4A0-0AAE-4F66-8317-79B5167A4AFA}" type="datetimeFigureOut">
              <a:rPr lang="tr-TR" smtClean="0"/>
              <a:t>12.10.2023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349A5-BA27-4AC1-BAAE-C6357A8D978C}" type="slidenum">
              <a:rPr lang="tr-TR" smtClean="0"/>
              <a:t>‹#›</a:t>
            </a:fld>
            <a:endParaRPr lang="tr-TR"/>
          </a:p>
        </p:txBody>
      </p:sp>
    </p:spTree>
    <p:extLst>
      <p:ext uri="{BB962C8B-B14F-4D97-AF65-F5344CB8AC3E}">
        <p14:creationId xmlns:p14="http://schemas.microsoft.com/office/powerpoint/2010/main" val="316182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universitepusulasi.com/yks/yks-2022-tyt-ayt-konulari-yks-soru-dagilimlar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7731" y="571500"/>
            <a:ext cx="11605846" cy="5987562"/>
          </a:xfrm>
        </p:spPr>
        <p:txBody>
          <a:bodyPr/>
          <a:lstStyle/>
          <a:p>
            <a:pPr marL="0" indent="0">
              <a:buNone/>
            </a:pPr>
            <a:r>
              <a:rPr lang="tr-TR" b="1" dirty="0" smtClean="0"/>
              <a:t>                           </a:t>
            </a:r>
            <a:r>
              <a:rPr lang="tr-TR" sz="4400" b="1" dirty="0" smtClean="0"/>
              <a:t>YKS</a:t>
            </a:r>
            <a:r>
              <a:rPr lang="tr-TR" sz="4400" b="1" dirty="0"/>
              <a:t>, TYT, AYT kaç günde biter</a:t>
            </a:r>
            <a:r>
              <a:rPr lang="tr-TR" sz="4400" b="1" dirty="0" smtClean="0"/>
              <a:t>?</a:t>
            </a:r>
          </a:p>
          <a:p>
            <a:r>
              <a:rPr lang="tr-TR" sz="3200" b="1" dirty="0"/>
              <a:t> Sorusunun cevabı öğrencinin altyapısı, çalışma isteği ve çalışacağı kaynaklara göre değişiklik gösterir. Ancak İlk olarak kendinize bir üniversite ya da bir bölüm belirleyin.  YKS hazırlık sürecine bu şekilde bir hedef ile başlamalısınız. Altyapınız iyi bir üniversite ya da istediğiniz bölüme yerleşmek için günde ortalama kaç saat çalışmanız gerektiğini bizlere gösteren en temel unsur olarak karşımıza çıkar. Günde kaç saat ders çalışmanız gerektiği konusu ise size göre değişiklik gösterir. Son sınıfta olabilirsiniz, Konuyu kavrama kabiliyetiniz ve bir günde ders çalışmak için ne kadar zaman ayırabileceğiniz ders çalışma planını doğrudan etkiler.</a:t>
            </a:r>
            <a:endParaRPr lang="tr-TR" sz="3200" dirty="0"/>
          </a:p>
          <a:p>
            <a:endParaRPr lang="tr-TR" dirty="0"/>
          </a:p>
        </p:txBody>
      </p:sp>
    </p:spTree>
    <p:extLst>
      <p:ext uri="{BB962C8B-B14F-4D97-AF65-F5344CB8AC3E}">
        <p14:creationId xmlns:p14="http://schemas.microsoft.com/office/powerpoint/2010/main" val="92766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012723169"/>
              </p:ext>
            </p:extLst>
          </p:nvPr>
        </p:nvGraphicFramePr>
        <p:xfrm>
          <a:off x="263764" y="360480"/>
          <a:ext cx="11526720" cy="6216165"/>
        </p:xfrm>
        <a:graphic>
          <a:graphicData uri="http://schemas.openxmlformats.org/drawingml/2006/table">
            <a:tbl>
              <a:tblPr/>
              <a:tblGrid>
                <a:gridCol w="1152672">
                  <a:extLst>
                    <a:ext uri="{9D8B030D-6E8A-4147-A177-3AD203B41FA5}">
                      <a16:colId xmlns:a16="http://schemas.microsoft.com/office/drawing/2014/main" val="82665633"/>
                    </a:ext>
                  </a:extLst>
                </a:gridCol>
                <a:gridCol w="1152672">
                  <a:extLst>
                    <a:ext uri="{9D8B030D-6E8A-4147-A177-3AD203B41FA5}">
                      <a16:colId xmlns:a16="http://schemas.microsoft.com/office/drawing/2014/main" val="3672105515"/>
                    </a:ext>
                  </a:extLst>
                </a:gridCol>
                <a:gridCol w="1152672">
                  <a:extLst>
                    <a:ext uri="{9D8B030D-6E8A-4147-A177-3AD203B41FA5}">
                      <a16:colId xmlns:a16="http://schemas.microsoft.com/office/drawing/2014/main" val="1901983100"/>
                    </a:ext>
                  </a:extLst>
                </a:gridCol>
                <a:gridCol w="1152672">
                  <a:extLst>
                    <a:ext uri="{9D8B030D-6E8A-4147-A177-3AD203B41FA5}">
                      <a16:colId xmlns:a16="http://schemas.microsoft.com/office/drawing/2014/main" val="1582990912"/>
                    </a:ext>
                  </a:extLst>
                </a:gridCol>
                <a:gridCol w="1152672">
                  <a:extLst>
                    <a:ext uri="{9D8B030D-6E8A-4147-A177-3AD203B41FA5}">
                      <a16:colId xmlns:a16="http://schemas.microsoft.com/office/drawing/2014/main" val="1790977742"/>
                    </a:ext>
                  </a:extLst>
                </a:gridCol>
                <a:gridCol w="1152672">
                  <a:extLst>
                    <a:ext uri="{9D8B030D-6E8A-4147-A177-3AD203B41FA5}">
                      <a16:colId xmlns:a16="http://schemas.microsoft.com/office/drawing/2014/main" val="2031528789"/>
                    </a:ext>
                  </a:extLst>
                </a:gridCol>
                <a:gridCol w="1152672">
                  <a:extLst>
                    <a:ext uri="{9D8B030D-6E8A-4147-A177-3AD203B41FA5}">
                      <a16:colId xmlns:a16="http://schemas.microsoft.com/office/drawing/2014/main" val="3225309402"/>
                    </a:ext>
                  </a:extLst>
                </a:gridCol>
                <a:gridCol w="1152672">
                  <a:extLst>
                    <a:ext uri="{9D8B030D-6E8A-4147-A177-3AD203B41FA5}">
                      <a16:colId xmlns:a16="http://schemas.microsoft.com/office/drawing/2014/main" val="4139751682"/>
                    </a:ext>
                  </a:extLst>
                </a:gridCol>
                <a:gridCol w="1152672">
                  <a:extLst>
                    <a:ext uri="{9D8B030D-6E8A-4147-A177-3AD203B41FA5}">
                      <a16:colId xmlns:a16="http://schemas.microsoft.com/office/drawing/2014/main" val="620325338"/>
                    </a:ext>
                  </a:extLst>
                </a:gridCol>
                <a:gridCol w="1152672">
                  <a:extLst>
                    <a:ext uri="{9D8B030D-6E8A-4147-A177-3AD203B41FA5}">
                      <a16:colId xmlns:a16="http://schemas.microsoft.com/office/drawing/2014/main" val="2492988295"/>
                    </a:ext>
                  </a:extLst>
                </a:gridCol>
              </a:tblGrid>
              <a:tr h="364321">
                <a:tc>
                  <a:txBody>
                    <a:bodyPr/>
                    <a:lstStyle/>
                    <a:p>
                      <a:pPr algn="ctr"/>
                      <a:r>
                        <a:rPr lang="tr-TR" sz="700">
                          <a:solidFill>
                            <a:srgbClr val="FFFFFF"/>
                          </a:solidFill>
                          <a:effectLst/>
                        </a:rPr>
                        <a:t>Konular</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2023</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2022</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2021</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2020</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2019</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2018</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2017</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2016</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2015</a:t>
                      </a: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942158292"/>
                  </a:ext>
                </a:extLst>
              </a:tr>
              <a:tr h="439204">
                <a:tc>
                  <a:txBody>
                    <a:bodyPr/>
                    <a:lstStyle/>
                    <a:p>
                      <a:pPr algn="ctr"/>
                      <a:r>
                        <a:rPr lang="tr-TR" sz="700" b="1">
                          <a:solidFill>
                            <a:srgbClr val="000000"/>
                          </a:solidFill>
                          <a:effectLst/>
                          <a:latin typeface="Tahoma" panose="020B0604030504040204" pitchFamily="34" charset="0"/>
                        </a:rPr>
                        <a:t>Toplam Soru Sayısı</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7</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7</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7</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7</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7</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7</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14</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14</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14</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1952869811"/>
                  </a:ext>
                </a:extLst>
              </a:tr>
              <a:tr h="439204">
                <a:tc>
                  <a:txBody>
                    <a:bodyPr/>
                    <a:lstStyle/>
                    <a:p>
                      <a:pPr algn="ctr"/>
                      <a:r>
                        <a:rPr lang="tr-TR" sz="800" b="1" dirty="0">
                          <a:solidFill>
                            <a:srgbClr val="000000"/>
                          </a:solidFill>
                          <a:effectLst/>
                          <a:latin typeface="Tahoma" panose="020B0604030504040204" pitchFamily="34" charset="0"/>
                        </a:rPr>
                        <a:t>Fizik Bilimine Giriş</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035350883"/>
                  </a:ext>
                </a:extLst>
              </a:tr>
              <a:tr h="439204">
                <a:tc>
                  <a:txBody>
                    <a:bodyPr/>
                    <a:lstStyle/>
                    <a:p>
                      <a:pPr algn="ctr"/>
                      <a:r>
                        <a:rPr lang="tr-TR" sz="800" b="1" dirty="0">
                          <a:solidFill>
                            <a:srgbClr val="000000"/>
                          </a:solidFill>
                          <a:effectLst/>
                          <a:latin typeface="Tahoma" panose="020B0604030504040204" pitchFamily="34" charset="0"/>
                        </a:rPr>
                        <a:t>Madde Ve Özellikleri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581796778"/>
                  </a:ext>
                </a:extLst>
              </a:tr>
              <a:tr h="586446">
                <a:tc>
                  <a:txBody>
                    <a:bodyPr/>
                    <a:lstStyle/>
                    <a:p>
                      <a:pPr algn="ctr"/>
                      <a:r>
                        <a:rPr lang="tr-TR" sz="800" b="1" dirty="0">
                          <a:solidFill>
                            <a:srgbClr val="000000"/>
                          </a:solidFill>
                          <a:effectLst/>
                          <a:latin typeface="Tahoma" panose="020B0604030504040204" pitchFamily="34" charset="0"/>
                        </a:rPr>
                        <a:t>Sıvıların Kaldırma Kuvveti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050778713"/>
                  </a:ext>
                </a:extLst>
              </a:tr>
              <a:tr h="291961">
                <a:tc>
                  <a:txBody>
                    <a:bodyPr/>
                    <a:lstStyle/>
                    <a:p>
                      <a:pPr algn="ctr"/>
                      <a:r>
                        <a:rPr lang="tr-TR" sz="800" b="1" dirty="0">
                          <a:solidFill>
                            <a:srgbClr val="000000"/>
                          </a:solidFill>
                          <a:effectLst/>
                          <a:latin typeface="Tahoma" panose="020B0604030504040204" pitchFamily="34" charset="0"/>
                        </a:rPr>
                        <a:t>Basınç</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175592850"/>
                  </a:ext>
                </a:extLst>
              </a:tr>
              <a:tr h="439204">
                <a:tc>
                  <a:txBody>
                    <a:bodyPr/>
                    <a:lstStyle/>
                    <a:p>
                      <a:pPr algn="ctr"/>
                      <a:r>
                        <a:rPr lang="tr-TR" sz="800" b="1" dirty="0">
                          <a:solidFill>
                            <a:srgbClr val="000000"/>
                          </a:solidFill>
                          <a:effectLst/>
                          <a:latin typeface="Tahoma" panose="020B0604030504040204" pitchFamily="34" charset="0"/>
                        </a:rPr>
                        <a:t>Isı, Sıcaklık ve Genleşme</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281609922"/>
                  </a:ext>
                </a:extLst>
              </a:tr>
              <a:tr h="439204">
                <a:tc>
                  <a:txBody>
                    <a:bodyPr/>
                    <a:lstStyle/>
                    <a:p>
                      <a:pPr algn="ctr"/>
                      <a:r>
                        <a:rPr lang="tr-TR" sz="800" b="1" dirty="0">
                          <a:solidFill>
                            <a:srgbClr val="000000"/>
                          </a:solidFill>
                          <a:effectLst/>
                          <a:latin typeface="Tahoma" panose="020B0604030504040204" pitchFamily="34" charset="0"/>
                        </a:rPr>
                        <a:t>Hareket ve Kuvvet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240383274"/>
                  </a:ext>
                </a:extLst>
              </a:tr>
              <a:tr h="291961">
                <a:tc>
                  <a:txBody>
                    <a:bodyPr/>
                    <a:lstStyle/>
                    <a:p>
                      <a:pPr algn="ctr"/>
                      <a:r>
                        <a:rPr lang="tr-TR" sz="800" b="1" dirty="0">
                          <a:solidFill>
                            <a:srgbClr val="000000"/>
                          </a:solidFill>
                          <a:effectLst/>
                          <a:latin typeface="Tahoma" panose="020B0604030504040204" pitchFamily="34" charset="0"/>
                        </a:rPr>
                        <a:t>Dinamik</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431670817"/>
                  </a:ext>
                </a:extLst>
              </a:tr>
              <a:tr h="439204">
                <a:tc>
                  <a:txBody>
                    <a:bodyPr/>
                    <a:lstStyle/>
                    <a:p>
                      <a:pPr algn="ctr"/>
                      <a:r>
                        <a:rPr lang="tr-TR" sz="800" b="1" dirty="0">
                          <a:solidFill>
                            <a:srgbClr val="000000"/>
                          </a:solidFill>
                          <a:effectLst/>
                          <a:latin typeface="Tahoma" panose="020B0604030504040204" pitchFamily="34" charset="0"/>
                        </a:rPr>
                        <a:t>İş, Güç ve Enerji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3</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625234046"/>
                  </a:ext>
                </a:extLst>
              </a:tr>
              <a:tr h="291961">
                <a:tc>
                  <a:txBody>
                    <a:bodyPr/>
                    <a:lstStyle/>
                    <a:p>
                      <a:pPr algn="ctr"/>
                      <a:r>
                        <a:rPr lang="tr-TR" sz="800" b="1" dirty="0">
                          <a:solidFill>
                            <a:srgbClr val="000000"/>
                          </a:solidFill>
                          <a:effectLst/>
                          <a:latin typeface="Tahoma" panose="020B0604030504040204" pitchFamily="34" charset="0"/>
                        </a:rPr>
                        <a:t>Elektrostatik</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25318753"/>
                  </a:ext>
                </a:extLst>
              </a:tr>
              <a:tr h="439204">
                <a:tc>
                  <a:txBody>
                    <a:bodyPr/>
                    <a:lstStyle/>
                    <a:p>
                      <a:pPr algn="ctr"/>
                      <a:r>
                        <a:rPr lang="tr-TR" sz="800" b="1" dirty="0">
                          <a:solidFill>
                            <a:srgbClr val="000000"/>
                          </a:solidFill>
                          <a:effectLst/>
                          <a:latin typeface="Tahoma" panose="020B0604030504040204" pitchFamily="34" charset="0"/>
                        </a:rPr>
                        <a:t>Elektrik Akımı ve Devreler</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696194764"/>
                  </a:ext>
                </a:extLst>
              </a:tr>
              <a:tr h="439204">
                <a:tc>
                  <a:txBody>
                    <a:bodyPr/>
                    <a:lstStyle/>
                    <a:p>
                      <a:pPr algn="ctr"/>
                      <a:r>
                        <a:rPr lang="tr-TR" sz="800" b="1" dirty="0">
                          <a:solidFill>
                            <a:srgbClr val="000000"/>
                          </a:solidFill>
                          <a:effectLst/>
                          <a:latin typeface="Tahoma" panose="020B0604030504040204" pitchFamily="34" charset="0"/>
                        </a:rPr>
                        <a:t>Elektriksel Enerji ve Güç</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604126772"/>
                  </a:ext>
                </a:extLst>
              </a:tr>
              <a:tr h="291961">
                <a:tc>
                  <a:txBody>
                    <a:bodyPr/>
                    <a:lstStyle/>
                    <a:p>
                      <a:pPr algn="ctr"/>
                      <a:r>
                        <a:rPr lang="tr-TR" sz="800" b="1" dirty="0">
                          <a:solidFill>
                            <a:srgbClr val="000000"/>
                          </a:solidFill>
                          <a:effectLst/>
                          <a:latin typeface="Tahoma" panose="020B0604030504040204" pitchFamily="34" charset="0"/>
                        </a:rPr>
                        <a:t>Optik</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3</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034784807"/>
                  </a:ext>
                </a:extLst>
              </a:tr>
              <a:tr h="291961">
                <a:tc>
                  <a:txBody>
                    <a:bodyPr/>
                    <a:lstStyle/>
                    <a:p>
                      <a:pPr algn="ctr"/>
                      <a:r>
                        <a:rPr lang="tr-TR" sz="800" b="1" dirty="0">
                          <a:solidFill>
                            <a:srgbClr val="000000"/>
                          </a:solidFill>
                          <a:effectLst/>
                          <a:latin typeface="Tahoma" panose="020B0604030504040204" pitchFamily="34" charset="0"/>
                        </a:rPr>
                        <a:t>Manyetizma</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96021430"/>
                  </a:ext>
                </a:extLst>
              </a:tr>
              <a:tr h="291961">
                <a:tc>
                  <a:txBody>
                    <a:bodyPr/>
                    <a:lstStyle/>
                    <a:p>
                      <a:pPr algn="ctr"/>
                      <a:r>
                        <a:rPr lang="tr-TR" sz="800" b="1" dirty="0">
                          <a:solidFill>
                            <a:srgbClr val="000000"/>
                          </a:solidFill>
                          <a:effectLst/>
                          <a:latin typeface="Tahoma" panose="020B0604030504040204" pitchFamily="34" charset="0"/>
                        </a:rPr>
                        <a:t>Dalgalar</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0</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757004222"/>
                  </a:ext>
                </a:extLst>
              </a:tr>
            </a:tbl>
          </a:graphicData>
        </a:graphic>
      </p:graphicFrame>
      <p:sp>
        <p:nvSpPr>
          <p:cNvPr id="5" name="Rectangle 1"/>
          <p:cNvSpPr>
            <a:spLocks noChangeArrowheads="1"/>
          </p:cNvSpPr>
          <p:nvPr/>
        </p:nvSpPr>
        <p:spPr bwMode="auto">
          <a:xfrm>
            <a:off x="263769" y="53814"/>
            <a:ext cx="11148646"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TYT Fizik Soru Dağılımı 2015 - 2023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6915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852892647"/>
              </p:ext>
            </p:extLst>
          </p:nvPr>
        </p:nvGraphicFramePr>
        <p:xfrm>
          <a:off x="492370" y="518749"/>
          <a:ext cx="10681680" cy="5658214"/>
        </p:xfrm>
        <a:graphic>
          <a:graphicData uri="http://schemas.openxmlformats.org/drawingml/2006/table">
            <a:tbl>
              <a:tblPr/>
              <a:tblGrid>
                <a:gridCol w="1068168">
                  <a:extLst>
                    <a:ext uri="{9D8B030D-6E8A-4147-A177-3AD203B41FA5}">
                      <a16:colId xmlns:a16="http://schemas.microsoft.com/office/drawing/2014/main" val="1005287276"/>
                    </a:ext>
                  </a:extLst>
                </a:gridCol>
                <a:gridCol w="1068168">
                  <a:extLst>
                    <a:ext uri="{9D8B030D-6E8A-4147-A177-3AD203B41FA5}">
                      <a16:colId xmlns:a16="http://schemas.microsoft.com/office/drawing/2014/main" val="1478569595"/>
                    </a:ext>
                  </a:extLst>
                </a:gridCol>
                <a:gridCol w="1068168">
                  <a:extLst>
                    <a:ext uri="{9D8B030D-6E8A-4147-A177-3AD203B41FA5}">
                      <a16:colId xmlns:a16="http://schemas.microsoft.com/office/drawing/2014/main" val="1547948968"/>
                    </a:ext>
                  </a:extLst>
                </a:gridCol>
                <a:gridCol w="1068168">
                  <a:extLst>
                    <a:ext uri="{9D8B030D-6E8A-4147-A177-3AD203B41FA5}">
                      <a16:colId xmlns:a16="http://schemas.microsoft.com/office/drawing/2014/main" val="2098125320"/>
                    </a:ext>
                  </a:extLst>
                </a:gridCol>
                <a:gridCol w="1068168">
                  <a:extLst>
                    <a:ext uri="{9D8B030D-6E8A-4147-A177-3AD203B41FA5}">
                      <a16:colId xmlns:a16="http://schemas.microsoft.com/office/drawing/2014/main" val="2226642922"/>
                    </a:ext>
                  </a:extLst>
                </a:gridCol>
                <a:gridCol w="1068168">
                  <a:extLst>
                    <a:ext uri="{9D8B030D-6E8A-4147-A177-3AD203B41FA5}">
                      <a16:colId xmlns:a16="http://schemas.microsoft.com/office/drawing/2014/main" val="1563492015"/>
                    </a:ext>
                  </a:extLst>
                </a:gridCol>
                <a:gridCol w="1068168">
                  <a:extLst>
                    <a:ext uri="{9D8B030D-6E8A-4147-A177-3AD203B41FA5}">
                      <a16:colId xmlns:a16="http://schemas.microsoft.com/office/drawing/2014/main" val="4056225105"/>
                    </a:ext>
                  </a:extLst>
                </a:gridCol>
                <a:gridCol w="1068168">
                  <a:extLst>
                    <a:ext uri="{9D8B030D-6E8A-4147-A177-3AD203B41FA5}">
                      <a16:colId xmlns:a16="http://schemas.microsoft.com/office/drawing/2014/main" val="312044364"/>
                    </a:ext>
                  </a:extLst>
                </a:gridCol>
                <a:gridCol w="1068168">
                  <a:extLst>
                    <a:ext uri="{9D8B030D-6E8A-4147-A177-3AD203B41FA5}">
                      <a16:colId xmlns:a16="http://schemas.microsoft.com/office/drawing/2014/main" val="3265689605"/>
                    </a:ext>
                  </a:extLst>
                </a:gridCol>
                <a:gridCol w="1068168">
                  <a:extLst>
                    <a:ext uri="{9D8B030D-6E8A-4147-A177-3AD203B41FA5}">
                      <a16:colId xmlns:a16="http://schemas.microsoft.com/office/drawing/2014/main" val="199005801"/>
                    </a:ext>
                  </a:extLst>
                </a:gridCol>
              </a:tblGrid>
              <a:tr h="463788">
                <a:tc>
                  <a:txBody>
                    <a:bodyPr/>
                    <a:lstStyle/>
                    <a:p>
                      <a:pPr algn="ctr"/>
                      <a:r>
                        <a:rPr lang="tr-TR" sz="900" b="1">
                          <a:solidFill>
                            <a:srgbClr val="FFFFFF"/>
                          </a:solidFill>
                          <a:effectLst/>
                        </a:rPr>
                        <a:t>SORU DAĞILIMI</a:t>
                      </a:r>
                      <a:endParaRPr lang="tr-TR" sz="900">
                        <a:solidFill>
                          <a:srgbClr val="FFFFFF"/>
                        </a:solidFill>
                        <a:effectLst/>
                      </a:endParaRP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a:solidFill>
                            <a:srgbClr val="FFFFFF"/>
                          </a:solidFill>
                          <a:effectLst/>
                        </a:rPr>
                        <a:t>2023</a:t>
                      </a: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2022</a:t>
                      </a:r>
                      <a:endParaRPr lang="tr-TR" sz="900">
                        <a:solidFill>
                          <a:srgbClr val="FFFFFF"/>
                        </a:solidFill>
                        <a:effectLst/>
                      </a:endParaRP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2021</a:t>
                      </a:r>
                      <a:endParaRPr lang="tr-TR" sz="900">
                        <a:solidFill>
                          <a:srgbClr val="FFFFFF"/>
                        </a:solidFill>
                        <a:effectLst/>
                      </a:endParaRP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2020</a:t>
                      </a:r>
                      <a:endParaRPr lang="tr-TR" sz="900">
                        <a:solidFill>
                          <a:srgbClr val="FFFFFF"/>
                        </a:solidFill>
                        <a:effectLst/>
                      </a:endParaRP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2019</a:t>
                      </a:r>
                      <a:endParaRPr lang="tr-TR" sz="900">
                        <a:solidFill>
                          <a:srgbClr val="FFFFFF"/>
                        </a:solidFill>
                        <a:effectLst/>
                      </a:endParaRP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2018</a:t>
                      </a:r>
                      <a:endParaRPr lang="tr-TR" sz="900">
                        <a:solidFill>
                          <a:srgbClr val="FFFFFF"/>
                        </a:solidFill>
                        <a:effectLst/>
                      </a:endParaRP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2017</a:t>
                      </a:r>
                      <a:endParaRPr lang="tr-TR" sz="900">
                        <a:solidFill>
                          <a:srgbClr val="FFFFFF"/>
                        </a:solidFill>
                        <a:effectLst/>
                      </a:endParaRP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2016</a:t>
                      </a:r>
                      <a:endParaRPr lang="tr-TR" sz="900">
                        <a:solidFill>
                          <a:srgbClr val="FFFFFF"/>
                        </a:solidFill>
                        <a:effectLst/>
                      </a:endParaRP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2015</a:t>
                      </a:r>
                      <a:endParaRPr lang="tr-TR" sz="900">
                        <a:solidFill>
                          <a:srgbClr val="FFFFFF"/>
                        </a:solidFill>
                        <a:effectLst/>
                      </a:endParaRPr>
                    </a:p>
                  </a:txBody>
                  <a:tcPr marL="8917" marR="8917" marT="107000" marB="10700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2117248584"/>
                  </a:ext>
                </a:extLst>
              </a:tr>
              <a:tr h="371031">
                <a:tc>
                  <a:txBody>
                    <a:bodyPr/>
                    <a:lstStyle/>
                    <a:p>
                      <a:pPr algn="ctr"/>
                      <a:r>
                        <a:rPr lang="tr-TR" sz="900" b="1">
                          <a:solidFill>
                            <a:srgbClr val="000000"/>
                          </a:solidFill>
                          <a:effectLst/>
                          <a:latin typeface="Tahoma" panose="020B0604030504040204" pitchFamily="34" charset="0"/>
                        </a:rPr>
                        <a:t>SORU SAYISI</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7</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7</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7</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7</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7</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7</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13</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13</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13</a:t>
                      </a:r>
                      <a:endParaRPr lang="tr-TR" sz="900" b="0">
                        <a:solidFill>
                          <a:srgbClr val="000000"/>
                        </a:solidFill>
                        <a:effectLst/>
                        <a:latin typeface="Tahoma" panose="020B0604030504040204" pitchFamily="34" charset="0"/>
                      </a:endParaRP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3374458797"/>
                  </a:ext>
                </a:extLst>
              </a:tr>
              <a:tr h="371031">
                <a:tc>
                  <a:txBody>
                    <a:bodyPr/>
                    <a:lstStyle/>
                    <a:p>
                      <a:pPr algn="ctr"/>
                      <a:r>
                        <a:rPr lang="tr-TR" sz="900" b="1" dirty="0">
                          <a:solidFill>
                            <a:srgbClr val="000000"/>
                          </a:solidFill>
                          <a:effectLst/>
                          <a:latin typeface="Tahoma" panose="020B0604030504040204" pitchFamily="34" charset="0"/>
                        </a:rPr>
                        <a:t>Kimya Bilimi</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3</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3</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3</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228299175"/>
                  </a:ext>
                </a:extLst>
              </a:tr>
              <a:tr h="371031">
                <a:tc>
                  <a:txBody>
                    <a:bodyPr/>
                    <a:lstStyle/>
                    <a:p>
                      <a:pPr algn="ctr"/>
                      <a:r>
                        <a:rPr lang="tr-TR" sz="900" b="1" dirty="0">
                          <a:solidFill>
                            <a:srgbClr val="000000"/>
                          </a:solidFill>
                          <a:effectLst/>
                          <a:latin typeface="Tahoma" panose="020B0604030504040204" pitchFamily="34" charset="0"/>
                        </a:rPr>
                        <a:t>Atomun Yapısı</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778753149"/>
                  </a:ext>
                </a:extLst>
              </a:tr>
              <a:tr h="371031">
                <a:tc>
                  <a:txBody>
                    <a:bodyPr/>
                    <a:lstStyle/>
                    <a:p>
                      <a:pPr algn="ctr"/>
                      <a:r>
                        <a:rPr lang="tr-TR" sz="900" b="1" dirty="0">
                          <a:solidFill>
                            <a:srgbClr val="000000"/>
                          </a:solidFill>
                          <a:effectLst/>
                          <a:latin typeface="Tahoma" panose="020B0604030504040204" pitchFamily="34" charset="0"/>
                        </a:rPr>
                        <a:t>Periyodik Tablo</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763604854"/>
                  </a:ext>
                </a:extLst>
              </a:tr>
              <a:tr h="556545">
                <a:tc>
                  <a:txBody>
                    <a:bodyPr/>
                    <a:lstStyle/>
                    <a:p>
                      <a:pPr algn="ctr"/>
                      <a:r>
                        <a:rPr lang="tr-TR" sz="900" b="1" dirty="0">
                          <a:solidFill>
                            <a:srgbClr val="000000"/>
                          </a:solidFill>
                          <a:effectLst/>
                          <a:latin typeface="Tahoma" panose="020B0604030504040204" pitchFamily="34" charset="0"/>
                        </a:rPr>
                        <a:t>Maddenin Halleri</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05617086"/>
                  </a:ext>
                </a:extLst>
              </a:tr>
              <a:tr h="742060">
                <a:tc>
                  <a:txBody>
                    <a:bodyPr/>
                    <a:lstStyle/>
                    <a:p>
                      <a:pPr algn="ctr"/>
                      <a:r>
                        <a:rPr lang="tr-TR" sz="900" b="1" dirty="0">
                          <a:solidFill>
                            <a:srgbClr val="000000"/>
                          </a:solidFill>
                          <a:effectLst/>
                          <a:latin typeface="Tahoma" panose="020B0604030504040204" pitchFamily="34" charset="0"/>
                        </a:rPr>
                        <a:t>Kimyasal Türler Arası Etkileşimler</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3</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5</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391185071"/>
                  </a:ext>
                </a:extLst>
              </a:tr>
              <a:tr h="556545">
                <a:tc>
                  <a:txBody>
                    <a:bodyPr/>
                    <a:lstStyle/>
                    <a:p>
                      <a:pPr algn="ctr"/>
                      <a:r>
                        <a:rPr lang="tr-TR" sz="900" b="1" dirty="0">
                          <a:solidFill>
                            <a:srgbClr val="000000"/>
                          </a:solidFill>
                          <a:effectLst/>
                          <a:latin typeface="Tahoma" panose="020B0604030504040204" pitchFamily="34" charset="0"/>
                        </a:rPr>
                        <a:t>Kimyasal Hesaplamalar</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210376004"/>
                  </a:ext>
                </a:extLst>
              </a:tr>
              <a:tr h="556545">
                <a:tc>
                  <a:txBody>
                    <a:bodyPr/>
                    <a:lstStyle/>
                    <a:p>
                      <a:pPr algn="ctr"/>
                      <a:r>
                        <a:rPr lang="tr-TR" sz="900" b="1" dirty="0">
                          <a:solidFill>
                            <a:srgbClr val="000000"/>
                          </a:solidFill>
                          <a:effectLst/>
                          <a:latin typeface="Tahoma" panose="020B0604030504040204" pitchFamily="34" charset="0"/>
                        </a:rPr>
                        <a:t>Kimyanın Temel Kanunları</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093925687"/>
                  </a:ext>
                </a:extLst>
              </a:tr>
              <a:tr h="371031">
                <a:tc>
                  <a:txBody>
                    <a:bodyPr/>
                    <a:lstStyle/>
                    <a:p>
                      <a:pPr algn="ctr"/>
                      <a:r>
                        <a:rPr lang="tr-TR" sz="900" b="1" dirty="0">
                          <a:solidFill>
                            <a:srgbClr val="000000"/>
                          </a:solidFill>
                          <a:effectLst/>
                          <a:latin typeface="Tahoma" panose="020B0604030504040204" pitchFamily="34" charset="0"/>
                        </a:rPr>
                        <a:t>Asit, Baz ve Tuz</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137190772"/>
                  </a:ext>
                </a:extLst>
              </a:tr>
              <a:tr h="371031">
                <a:tc>
                  <a:txBody>
                    <a:bodyPr/>
                    <a:lstStyle/>
                    <a:p>
                      <a:pPr algn="ctr"/>
                      <a:r>
                        <a:rPr lang="tr-TR" sz="900" b="1" dirty="0">
                          <a:solidFill>
                            <a:srgbClr val="000000"/>
                          </a:solidFill>
                          <a:effectLst/>
                          <a:latin typeface="Tahoma" panose="020B0604030504040204" pitchFamily="34" charset="0"/>
                        </a:rPr>
                        <a:t>Karışımlar</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187025370"/>
                  </a:ext>
                </a:extLst>
              </a:tr>
              <a:tr h="556545">
                <a:tc>
                  <a:txBody>
                    <a:bodyPr/>
                    <a:lstStyle/>
                    <a:p>
                      <a:pPr algn="ctr"/>
                      <a:r>
                        <a:rPr lang="tr-TR" sz="900" b="1" dirty="0">
                          <a:solidFill>
                            <a:srgbClr val="000000"/>
                          </a:solidFill>
                          <a:effectLst/>
                          <a:latin typeface="Tahoma" panose="020B0604030504040204" pitchFamily="34" charset="0"/>
                        </a:rPr>
                        <a:t>Kimya Her Yerde</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71333" marR="71333" marT="71333" marB="7133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579400243"/>
                  </a:ext>
                </a:extLst>
              </a:tr>
            </a:tbl>
          </a:graphicData>
        </a:graphic>
      </p:graphicFrame>
      <p:sp>
        <p:nvSpPr>
          <p:cNvPr id="5" name="Rectangle 1"/>
          <p:cNvSpPr>
            <a:spLocks noChangeArrowheads="1"/>
          </p:cNvSpPr>
          <p:nvPr/>
        </p:nvSpPr>
        <p:spPr bwMode="auto">
          <a:xfrm>
            <a:off x="492370" y="141739"/>
            <a:ext cx="2949846"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sz="900" b="1" dirty="0">
                <a:solidFill>
                  <a:srgbClr val="000000"/>
                </a:solidFill>
                <a:latin typeface="Calibri" panose="020F0502020204030204" pitchFamily="34" charset="0"/>
                <a:cs typeface="Calibri" panose="020F0502020204030204" pitchFamily="34" charset="0"/>
              </a:rPr>
              <a:t>T</a:t>
            </a: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YT KİMYA KONULARA GÖRE SORU DAĞILIMI 2015 - 2023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609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697479184"/>
              </p:ext>
            </p:extLst>
          </p:nvPr>
        </p:nvGraphicFramePr>
        <p:xfrm>
          <a:off x="316525" y="1204546"/>
          <a:ext cx="11029660" cy="5524166"/>
        </p:xfrm>
        <a:graphic>
          <a:graphicData uri="http://schemas.openxmlformats.org/drawingml/2006/table">
            <a:tbl>
              <a:tblPr/>
              <a:tblGrid>
                <a:gridCol w="1102966">
                  <a:extLst>
                    <a:ext uri="{9D8B030D-6E8A-4147-A177-3AD203B41FA5}">
                      <a16:colId xmlns:a16="http://schemas.microsoft.com/office/drawing/2014/main" val="1971617391"/>
                    </a:ext>
                  </a:extLst>
                </a:gridCol>
                <a:gridCol w="1102966">
                  <a:extLst>
                    <a:ext uri="{9D8B030D-6E8A-4147-A177-3AD203B41FA5}">
                      <a16:colId xmlns:a16="http://schemas.microsoft.com/office/drawing/2014/main" val="1730843863"/>
                    </a:ext>
                  </a:extLst>
                </a:gridCol>
                <a:gridCol w="1102966">
                  <a:extLst>
                    <a:ext uri="{9D8B030D-6E8A-4147-A177-3AD203B41FA5}">
                      <a16:colId xmlns:a16="http://schemas.microsoft.com/office/drawing/2014/main" val="1806264909"/>
                    </a:ext>
                  </a:extLst>
                </a:gridCol>
                <a:gridCol w="1102966">
                  <a:extLst>
                    <a:ext uri="{9D8B030D-6E8A-4147-A177-3AD203B41FA5}">
                      <a16:colId xmlns:a16="http://schemas.microsoft.com/office/drawing/2014/main" val="3245569832"/>
                    </a:ext>
                  </a:extLst>
                </a:gridCol>
                <a:gridCol w="1102966">
                  <a:extLst>
                    <a:ext uri="{9D8B030D-6E8A-4147-A177-3AD203B41FA5}">
                      <a16:colId xmlns:a16="http://schemas.microsoft.com/office/drawing/2014/main" val="3825733803"/>
                    </a:ext>
                  </a:extLst>
                </a:gridCol>
                <a:gridCol w="1102966">
                  <a:extLst>
                    <a:ext uri="{9D8B030D-6E8A-4147-A177-3AD203B41FA5}">
                      <a16:colId xmlns:a16="http://schemas.microsoft.com/office/drawing/2014/main" val="1786891203"/>
                    </a:ext>
                  </a:extLst>
                </a:gridCol>
                <a:gridCol w="1102966">
                  <a:extLst>
                    <a:ext uri="{9D8B030D-6E8A-4147-A177-3AD203B41FA5}">
                      <a16:colId xmlns:a16="http://schemas.microsoft.com/office/drawing/2014/main" val="2125460077"/>
                    </a:ext>
                  </a:extLst>
                </a:gridCol>
                <a:gridCol w="1102966">
                  <a:extLst>
                    <a:ext uri="{9D8B030D-6E8A-4147-A177-3AD203B41FA5}">
                      <a16:colId xmlns:a16="http://schemas.microsoft.com/office/drawing/2014/main" val="173226902"/>
                    </a:ext>
                  </a:extLst>
                </a:gridCol>
                <a:gridCol w="1102966">
                  <a:extLst>
                    <a:ext uri="{9D8B030D-6E8A-4147-A177-3AD203B41FA5}">
                      <a16:colId xmlns:a16="http://schemas.microsoft.com/office/drawing/2014/main" val="780952386"/>
                    </a:ext>
                  </a:extLst>
                </a:gridCol>
                <a:gridCol w="1102966">
                  <a:extLst>
                    <a:ext uri="{9D8B030D-6E8A-4147-A177-3AD203B41FA5}">
                      <a16:colId xmlns:a16="http://schemas.microsoft.com/office/drawing/2014/main" val="4120978274"/>
                    </a:ext>
                  </a:extLst>
                </a:gridCol>
              </a:tblGrid>
              <a:tr h="422219">
                <a:tc>
                  <a:txBody>
                    <a:bodyPr/>
                    <a:lstStyle/>
                    <a:p>
                      <a:pPr algn="ctr"/>
                      <a:r>
                        <a:rPr lang="tr-TR" sz="1000" b="1">
                          <a:solidFill>
                            <a:srgbClr val="FFFFFF"/>
                          </a:solidFill>
                          <a:effectLst/>
                        </a:rPr>
                        <a:t>SORU DAĞILIMI</a:t>
                      </a:r>
                      <a:endParaRPr lang="tr-TR" sz="1000">
                        <a:solidFill>
                          <a:srgbClr val="FFFFFF"/>
                        </a:solidFill>
                        <a:effectLst/>
                      </a:endParaRP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2023</a:t>
                      </a: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2022</a:t>
                      </a:r>
                      <a:endParaRPr lang="tr-TR" sz="1000">
                        <a:solidFill>
                          <a:srgbClr val="FFFFFF"/>
                        </a:solidFill>
                        <a:effectLst/>
                      </a:endParaRP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2021</a:t>
                      </a:r>
                      <a:endParaRPr lang="tr-TR" sz="1000">
                        <a:solidFill>
                          <a:srgbClr val="FFFFFF"/>
                        </a:solidFill>
                        <a:effectLst/>
                      </a:endParaRP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2020</a:t>
                      </a:r>
                      <a:endParaRPr lang="tr-TR" sz="1000">
                        <a:solidFill>
                          <a:srgbClr val="FFFFFF"/>
                        </a:solidFill>
                        <a:effectLst/>
                      </a:endParaRP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2019</a:t>
                      </a:r>
                      <a:endParaRPr lang="tr-TR" sz="1000">
                        <a:solidFill>
                          <a:srgbClr val="FFFFFF"/>
                        </a:solidFill>
                        <a:effectLst/>
                      </a:endParaRP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2018</a:t>
                      </a:r>
                      <a:endParaRPr lang="tr-TR" sz="1000">
                        <a:solidFill>
                          <a:srgbClr val="FFFFFF"/>
                        </a:solidFill>
                        <a:effectLst/>
                      </a:endParaRP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2017</a:t>
                      </a:r>
                      <a:endParaRPr lang="tr-TR" sz="1000">
                        <a:solidFill>
                          <a:srgbClr val="FFFFFF"/>
                        </a:solidFill>
                        <a:effectLst/>
                      </a:endParaRP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2016</a:t>
                      </a:r>
                      <a:endParaRPr lang="tr-TR" sz="1000">
                        <a:solidFill>
                          <a:srgbClr val="FFFFFF"/>
                        </a:solidFill>
                        <a:effectLst/>
                      </a:endParaRP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2015</a:t>
                      </a:r>
                      <a:endParaRPr lang="tr-TR" sz="1000">
                        <a:solidFill>
                          <a:srgbClr val="FFFFFF"/>
                        </a:solidFill>
                        <a:effectLst/>
                      </a:endParaRPr>
                    </a:p>
                  </a:txBody>
                  <a:tcPr marL="9219" marR="9219" marT="110627" marB="1106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537812492"/>
                  </a:ext>
                </a:extLst>
              </a:tr>
              <a:tr h="338881">
                <a:tc>
                  <a:txBody>
                    <a:bodyPr/>
                    <a:lstStyle/>
                    <a:p>
                      <a:pPr algn="ctr"/>
                      <a:r>
                        <a:rPr lang="tr-TR" sz="1000" b="1">
                          <a:solidFill>
                            <a:srgbClr val="000000"/>
                          </a:solidFill>
                          <a:effectLst/>
                          <a:latin typeface="Tahoma" panose="020B0604030504040204" pitchFamily="34" charset="0"/>
                        </a:rPr>
                        <a:t>SORU SAYISI</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6</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6</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6</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6</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6</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6</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13</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13</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13</a:t>
                      </a:r>
                      <a:endParaRPr lang="tr-TR" sz="1000" b="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197028571"/>
                  </a:ext>
                </a:extLst>
              </a:tr>
              <a:tr h="511089">
                <a:tc>
                  <a:txBody>
                    <a:bodyPr/>
                    <a:lstStyle/>
                    <a:p>
                      <a:pPr algn="ctr"/>
                      <a:r>
                        <a:rPr lang="tr-TR" sz="1000" b="1" dirty="0">
                          <a:solidFill>
                            <a:srgbClr val="000000"/>
                          </a:solidFill>
                          <a:effectLst/>
                          <a:latin typeface="Tahoma" panose="020B0604030504040204" pitchFamily="34" charset="0"/>
                        </a:rPr>
                        <a:t>Canlıların Ortak Özellikleri</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487270988"/>
                  </a:ext>
                </a:extLst>
              </a:tr>
              <a:tr h="511089">
                <a:tc>
                  <a:txBody>
                    <a:bodyPr/>
                    <a:lstStyle/>
                    <a:p>
                      <a:pPr algn="ctr"/>
                      <a:r>
                        <a:rPr lang="tr-TR" sz="1000" b="1" dirty="0">
                          <a:solidFill>
                            <a:srgbClr val="000000"/>
                          </a:solidFill>
                          <a:effectLst/>
                          <a:latin typeface="Tahoma" panose="020B0604030504040204" pitchFamily="34" charset="0"/>
                        </a:rPr>
                        <a:t>Canlıların Temel Bileşenleri</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737051820"/>
                  </a:ext>
                </a:extLst>
              </a:tr>
              <a:tr h="511089">
                <a:tc>
                  <a:txBody>
                    <a:bodyPr/>
                    <a:lstStyle/>
                    <a:p>
                      <a:pPr algn="ctr"/>
                      <a:r>
                        <a:rPr lang="tr-TR" sz="1000" b="1" dirty="0">
                          <a:solidFill>
                            <a:srgbClr val="000000"/>
                          </a:solidFill>
                          <a:effectLst/>
                          <a:latin typeface="Tahoma" panose="020B0604030504040204" pitchFamily="34" charset="0"/>
                        </a:rPr>
                        <a:t>Hücre ve </a:t>
                      </a:r>
                      <a:r>
                        <a:rPr lang="tr-TR" sz="1000" b="1" dirty="0" err="1">
                          <a:solidFill>
                            <a:srgbClr val="000000"/>
                          </a:solidFill>
                          <a:effectLst/>
                          <a:latin typeface="Tahoma" panose="020B0604030504040204" pitchFamily="34" charset="0"/>
                        </a:rPr>
                        <a:t>Organelleri</a:t>
                      </a:r>
                      <a:endParaRPr lang="tr-TR" sz="1000" b="1" dirty="0">
                        <a:solidFill>
                          <a:srgbClr val="000000"/>
                        </a:solidFill>
                        <a:effectLst/>
                        <a:latin typeface="Tahoma" panose="020B0604030504040204" pitchFamily="34" charset="0"/>
                      </a:endParaRP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769515144"/>
                  </a:ext>
                </a:extLst>
              </a:tr>
              <a:tr h="338881">
                <a:tc>
                  <a:txBody>
                    <a:bodyPr/>
                    <a:lstStyle/>
                    <a:p>
                      <a:pPr algn="ctr"/>
                      <a:r>
                        <a:rPr lang="tr-TR" sz="1000" b="1" dirty="0">
                          <a:solidFill>
                            <a:srgbClr val="000000"/>
                          </a:solidFill>
                          <a:effectLst/>
                          <a:latin typeface="Tahoma" panose="020B0604030504040204" pitchFamily="34" charset="0"/>
                        </a:rPr>
                        <a:t>Madde Geçişleri</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953277098"/>
                  </a:ext>
                </a:extLst>
              </a:tr>
              <a:tr h="511089">
                <a:tc>
                  <a:txBody>
                    <a:bodyPr/>
                    <a:lstStyle/>
                    <a:p>
                      <a:pPr algn="ctr"/>
                      <a:r>
                        <a:rPr lang="tr-TR" sz="1000" b="1" dirty="0">
                          <a:solidFill>
                            <a:srgbClr val="000000"/>
                          </a:solidFill>
                          <a:effectLst/>
                          <a:latin typeface="Tahoma" panose="020B0604030504040204" pitchFamily="34" charset="0"/>
                        </a:rPr>
                        <a:t>Canlıların Sınıflandırılması</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042684621"/>
                  </a:ext>
                </a:extLst>
              </a:tr>
              <a:tr h="683297">
                <a:tc>
                  <a:txBody>
                    <a:bodyPr/>
                    <a:lstStyle/>
                    <a:p>
                      <a:pPr algn="ctr"/>
                      <a:r>
                        <a:rPr lang="tr-TR" sz="1000" b="1" dirty="0">
                          <a:solidFill>
                            <a:srgbClr val="000000"/>
                          </a:solidFill>
                          <a:effectLst/>
                          <a:latin typeface="Tahoma" panose="020B0604030504040204" pitchFamily="34" charset="0"/>
                        </a:rPr>
                        <a:t>Hücre Bölünmeleri ve Üreme</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452139614"/>
                  </a:ext>
                </a:extLst>
              </a:tr>
              <a:tr h="338881">
                <a:tc>
                  <a:txBody>
                    <a:bodyPr/>
                    <a:lstStyle/>
                    <a:p>
                      <a:pPr algn="ctr"/>
                      <a:r>
                        <a:rPr lang="tr-TR" sz="1000" b="1" dirty="0">
                          <a:solidFill>
                            <a:srgbClr val="000000"/>
                          </a:solidFill>
                          <a:effectLst/>
                          <a:latin typeface="Tahoma" panose="020B0604030504040204" pitchFamily="34" charset="0"/>
                        </a:rPr>
                        <a:t>Kalıtım</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82638120"/>
                  </a:ext>
                </a:extLst>
              </a:tr>
              <a:tr h="511089">
                <a:tc>
                  <a:txBody>
                    <a:bodyPr/>
                    <a:lstStyle/>
                    <a:p>
                      <a:pPr algn="ctr"/>
                      <a:r>
                        <a:rPr lang="tr-TR" sz="1000" b="1" dirty="0">
                          <a:solidFill>
                            <a:srgbClr val="000000"/>
                          </a:solidFill>
                          <a:effectLst/>
                          <a:latin typeface="Tahoma" panose="020B0604030504040204" pitchFamily="34" charset="0"/>
                        </a:rPr>
                        <a:t>Ekosistem Ekoloji</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710663160"/>
                  </a:ext>
                </a:extLst>
              </a:tr>
              <a:tr h="338881">
                <a:tc>
                  <a:txBody>
                    <a:bodyPr/>
                    <a:lstStyle/>
                    <a:p>
                      <a:pPr algn="ctr"/>
                      <a:r>
                        <a:rPr lang="tr-TR" sz="1000" b="1" dirty="0">
                          <a:solidFill>
                            <a:srgbClr val="000000"/>
                          </a:solidFill>
                          <a:effectLst/>
                          <a:latin typeface="Tahoma" panose="020B0604030504040204" pitchFamily="34" charset="0"/>
                        </a:rPr>
                        <a:t>Bitkiler Biyolojisi</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dirty="0">
                          <a:solidFill>
                            <a:srgbClr val="000000"/>
                          </a:solidFill>
                          <a:effectLst/>
                          <a:latin typeface="Tahoma" panose="020B0604030504040204" pitchFamily="34" charset="0"/>
                        </a:rPr>
                        <a:t>2</a:t>
                      </a:r>
                    </a:p>
                  </a:txBody>
                  <a:tcPr marL="73751" marR="73751" marT="73751" marB="7375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2298363866"/>
                  </a:ext>
                </a:extLst>
              </a:tr>
            </a:tbl>
          </a:graphicData>
        </a:graphic>
      </p:graphicFrame>
      <p:sp>
        <p:nvSpPr>
          <p:cNvPr id="5" name="Rectangle 1"/>
          <p:cNvSpPr>
            <a:spLocks noChangeArrowheads="1"/>
          </p:cNvSpPr>
          <p:nvPr/>
        </p:nvSpPr>
        <p:spPr bwMode="auto">
          <a:xfrm>
            <a:off x="445007" y="529661"/>
            <a:ext cx="12520716" cy="5166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TYT Biyoloji Soru Dağılımı - 2015 - 2023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8296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48059114"/>
              </p:ext>
            </p:extLst>
          </p:nvPr>
        </p:nvGraphicFramePr>
        <p:xfrm>
          <a:off x="439615" y="597876"/>
          <a:ext cx="11078310" cy="6040319"/>
        </p:xfrm>
        <a:graphic>
          <a:graphicData uri="http://schemas.openxmlformats.org/drawingml/2006/table">
            <a:tbl>
              <a:tblPr/>
              <a:tblGrid>
                <a:gridCol w="1107831">
                  <a:extLst>
                    <a:ext uri="{9D8B030D-6E8A-4147-A177-3AD203B41FA5}">
                      <a16:colId xmlns:a16="http://schemas.microsoft.com/office/drawing/2014/main" val="3528515036"/>
                    </a:ext>
                  </a:extLst>
                </a:gridCol>
                <a:gridCol w="1107831">
                  <a:extLst>
                    <a:ext uri="{9D8B030D-6E8A-4147-A177-3AD203B41FA5}">
                      <a16:colId xmlns:a16="http://schemas.microsoft.com/office/drawing/2014/main" val="2583526293"/>
                    </a:ext>
                  </a:extLst>
                </a:gridCol>
                <a:gridCol w="1107831">
                  <a:extLst>
                    <a:ext uri="{9D8B030D-6E8A-4147-A177-3AD203B41FA5}">
                      <a16:colId xmlns:a16="http://schemas.microsoft.com/office/drawing/2014/main" val="3799114957"/>
                    </a:ext>
                  </a:extLst>
                </a:gridCol>
                <a:gridCol w="1107831">
                  <a:extLst>
                    <a:ext uri="{9D8B030D-6E8A-4147-A177-3AD203B41FA5}">
                      <a16:colId xmlns:a16="http://schemas.microsoft.com/office/drawing/2014/main" val="3047754884"/>
                    </a:ext>
                  </a:extLst>
                </a:gridCol>
                <a:gridCol w="1107831">
                  <a:extLst>
                    <a:ext uri="{9D8B030D-6E8A-4147-A177-3AD203B41FA5}">
                      <a16:colId xmlns:a16="http://schemas.microsoft.com/office/drawing/2014/main" val="2215538982"/>
                    </a:ext>
                  </a:extLst>
                </a:gridCol>
                <a:gridCol w="1107831">
                  <a:extLst>
                    <a:ext uri="{9D8B030D-6E8A-4147-A177-3AD203B41FA5}">
                      <a16:colId xmlns:a16="http://schemas.microsoft.com/office/drawing/2014/main" val="2369161572"/>
                    </a:ext>
                  </a:extLst>
                </a:gridCol>
                <a:gridCol w="1107831">
                  <a:extLst>
                    <a:ext uri="{9D8B030D-6E8A-4147-A177-3AD203B41FA5}">
                      <a16:colId xmlns:a16="http://schemas.microsoft.com/office/drawing/2014/main" val="2248747318"/>
                    </a:ext>
                  </a:extLst>
                </a:gridCol>
                <a:gridCol w="1107831">
                  <a:extLst>
                    <a:ext uri="{9D8B030D-6E8A-4147-A177-3AD203B41FA5}">
                      <a16:colId xmlns:a16="http://schemas.microsoft.com/office/drawing/2014/main" val="1591881595"/>
                    </a:ext>
                  </a:extLst>
                </a:gridCol>
                <a:gridCol w="1107831">
                  <a:extLst>
                    <a:ext uri="{9D8B030D-6E8A-4147-A177-3AD203B41FA5}">
                      <a16:colId xmlns:a16="http://schemas.microsoft.com/office/drawing/2014/main" val="726130180"/>
                    </a:ext>
                  </a:extLst>
                </a:gridCol>
                <a:gridCol w="1107831">
                  <a:extLst>
                    <a:ext uri="{9D8B030D-6E8A-4147-A177-3AD203B41FA5}">
                      <a16:colId xmlns:a16="http://schemas.microsoft.com/office/drawing/2014/main" val="3838255685"/>
                    </a:ext>
                  </a:extLst>
                </a:gridCol>
              </a:tblGrid>
              <a:tr h="331885">
                <a:tc>
                  <a:txBody>
                    <a:bodyPr/>
                    <a:lstStyle/>
                    <a:p>
                      <a:pPr algn="ctr"/>
                      <a:r>
                        <a:rPr lang="tr-TR" sz="600">
                          <a:solidFill>
                            <a:srgbClr val="FFFFFF"/>
                          </a:solidFill>
                          <a:effectLst/>
                        </a:rPr>
                        <a:t>SORU DAĞILIMI</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2023</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2022</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2021</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dirty="0">
                          <a:solidFill>
                            <a:srgbClr val="FFFFFF"/>
                          </a:solidFill>
                          <a:effectLst/>
                        </a:rPr>
                        <a:t>2020</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2019</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2018</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2017</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2016</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2015</a:t>
                      </a:r>
                    </a:p>
                  </a:txBody>
                  <a:tcPr marL="5977" marR="5977" marT="71725" marB="71725"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3982217288"/>
                  </a:ext>
                </a:extLst>
              </a:tr>
              <a:tr h="265509">
                <a:tc>
                  <a:txBody>
                    <a:bodyPr/>
                    <a:lstStyle/>
                    <a:p>
                      <a:pPr algn="ctr"/>
                      <a:r>
                        <a:rPr lang="tr-TR" sz="600" b="0">
                          <a:solidFill>
                            <a:srgbClr val="000000"/>
                          </a:solidFill>
                          <a:effectLst/>
                          <a:latin typeface="Tahoma" panose="020B0604030504040204" pitchFamily="34" charset="0"/>
                        </a:rPr>
                        <a:t>SORU SAYISI</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dirty="0">
                          <a:solidFill>
                            <a:srgbClr val="000000"/>
                          </a:solidFill>
                          <a:effectLst/>
                          <a:latin typeface="Tahoma" panose="020B0604030504040204" pitchFamily="34" charset="0"/>
                        </a:rPr>
                        <a:t>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15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15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15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2338291499"/>
                  </a:ext>
                </a:extLst>
              </a:tr>
              <a:tr h="265509">
                <a:tc>
                  <a:txBody>
                    <a:bodyPr/>
                    <a:lstStyle/>
                    <a:p>
                      <a:pPr algn="ctr"/>
                      <a:r>
                        <a:rPr lang="tr-TR" sz="800" b="1" dirty="0">
                          <a:solidFill>
                            <a:srgbClr val="000000"/>
                          </a:solidFill>
                          <a:effectLst/>
                          <a:latin typeface="Tahoma" panose="020B0604030504040204" pitchFamily="34" charset="0"/>
                        </a:rPr>
                        <a:t>Tarih ve Zaman</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350718830"/>
                  </a:ext>
                </a:extLst>
              </a:tr>
              <a:tr h="531017">
                <a:tc>
                  <a:txBody>
                    <a:bodyPr/>
                    <a:lstStyle/>
                    <a:p>
                      <a:pPr algn="ctr"/>
                      <a:r>
                        <a:rPr lang="tr-TR" sz="800" b="1" dirty="0">
                          <a:solidFill>
                            <a:srgbClr val="000000"/>
                          </a:solidFill>
                          <a:effectLst/>
                          <a:latin typeface="Tahoma" panose="020B0604030504040204" pitchFamily="34" charset="0"/>
                        </a:rPr>
                        <a:t>İlk ve Orta Çağlarda Türk Dünyası</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305046"/>
                  </a:ext>
                </a:extLst>
              </a:tr>
              <a:tr h="531017">
                <a:tc>
                  <a:txBody>
                    <a:bodyPr/>
                    <a:lstStyle/>
                    <a:p>
                      <a:pPr algn="ctr"/>
                      <a:r>
                        <a:rPr lang="tr-TR" sz="800" b="1" dirty="0">
                          <a:solidFill>
                            <a:srgbClr val="000000"/>
                          </a:solidFill>
                          <a:effectLst/>
                          <a:latin typeface="Tahoma" panose="020B0604030504040204" pitchFamily="34" charset="0"/>
                        </a:rPr>
                        <a:t>İslam Medeniyetinin Doğuşu</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 </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02306042"/>
                  </a:ext>
                </a:extLst>
              </a:tr>
              <a:tr h="796526">
                <a:tc>
                  <a:txBody>
                    <a:bodyPr/>
                    <a:lstStyle/>
                    <a:p>
                      <a:pPr algn="ctr"/>
                      <a:r>
                        <a:rPr lang="tr-TR" sz="800" b="1" dirty="0">
                          <a:solidFill>
                            <a:srgbClr val="000000"/>
                          </a:solidFill>
                          <a:effectLst/>
                          <a:latin typeface="Tahoma" panose="020B0604030504040204" pitchFamily="34" charset="0"/>
                        </a:rPr>
                        <a:t>Türklerin İslamiyet’i Kabulü ve İlk Türk İslam Devletleri</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703697397"/>
                  </a:ext>
                </a:extLst>
              </a:tr>
              <a:tr h="398262">
                <a:tc>
                  <a:txBody>
                    <a:bodyPr/>
                    <a:lstStyle/>
                    <a:p>
                      <a:pPr algn="ctr"/>
                      <a:r>
                        <a:rPr lang="tr-TR" sz="800" b="1" dirty="0">
                          <a:solidFill>
                            <a:srgbClr val="000000"/>
                          </a:solidFill>
                          <a:effectLst/>
                          <a:latin typeface="Tahoma" panose="020B0604030504040204" pitchFamily="34" charset="0"/>
                        </a:rPr>
                        <a:t>Beylikten Devlete Osmanlı</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326314259"/>
                  </a:ext>
                </a:extLst>
              </a:tr>
              <a:tr h="398262">
                <a:tc>
                  <a:txBody>
                    <a:bodyPr/>
                    <a:lstStyle/>
                    <a:p>
                      <a:pPr algn="ctr"/>
                      <a:r>
                        <a:rPr lang="tr-TR" sz="800" b="1" dirty="0">
                          <a:solidFill>
                            <a:srgbClr val="000000"/>
                          </a:solidFill>
                          <a:effectLst/>
                          <a:latin typeface="Tahoma" panose="020B0604030504040204" pitchFamily="34" charset="0"/>
                        </a:rPr>
                        <a:t>Dünya Gücü Osmanlı</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859375432"/>
                  </a:ext>
                </a:extLst>
              </a:tr>
              <a:tr h="531017">
                <a:tc>
                  <a:txBody>
                    <a:bodyPr/>
                    <a:lstStyle/>
                    <a:p>
                      <a:pPr algn="ctr"/>
                      <a:r>
                        <a:rPr lang="tr-TR" sz="800" b="1" dirty="0">
                          <a:solidFill>
                            <a:srgbClr val="000000"/>
                          </a:solidFill>
                          <a:effectLst/>
                          <a:latin typeface="Tahoma" panose="020B0604030504040204" pitchFamily="34" charset="0"/>
                        </a:rPr>
                        <a:t>Değişim Çağında Avrupa ve Osmanlı</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77952674"/>
                  </a:ext>
                </a:extLst>
              </a:tr>
              <a:tr h="663772">
                <a:tc>
                  <a:txBody>
                    <a:bodyPr/>
                    <a:lstStyle/>
                    <a:p>
                      <a:pPr algn="ctr"/>
                      <a:r>
                        <a:rPr lang="tr-TR" sz="800" b="1" dirty="0">
                          <a:solidFill>
                            <a:srgbClr val="000000"/>
                          </a:solidFill>
                          <a:effectLst/>
                          <a:latin typeface="Tahoma" panose="020B0604030504040204" pitchFamily="34" charset="0"/>
                        </a:rPr>
                        <a:t>Uluslararası İlişkilerde Denge Stratejisi (1774-1914)</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132469770"/>
                  </a:ext>
                </a:extLst>
              </a:tr>
              <a:tr h="663772">
                <a:tc>
                  <a:txBody>
                    <a:bodyPr/>
                    <a:lstStyle/>
                    <a:p>
                      <a:pPr algn="ctr"/>
                      <a:r>
                        <a:rPr lang="tr-TR" sz="800" b="1" dirty="0">
                          <a:solidFill>
                            <a:srgbClr val="000000"/>
                          </a:solidFill>
                          <a:effectLst/>
                          <a:latin typeface="Tahoma" panose="020B0604030504040204" pitchFamily="34" charset="0"/>
                        </a:rPr>
                        <a:t>XX. Yüzyıl Başlarında Osmanlı Devleti ve Dünya</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58413787"/>
                  </a:ext>
                </a:extLst>
              </a:tr>
              <a:tr h="265509">
                <a:tc>
                  <a:txBody>
                    <a:bodyPr/>
                    <a:lstStyle/>
                    <a:p>
                      <a:pPr algn="ctr"/>
                      <a:r>
                        <a:rPr lang="tr-TR" sz="800" b="1" dirty="0">
                          <a:solidFill>
                            <a:srgbClr val="000000"/>
                          </a:solidFill>
                          <a:effectLst/>
                          <a:latin typeface="Tahoma" panose="020B0604030504040204" pitchFamily="34" charset="0"/>
                        </a:rPr>
                        <a:t>Milli Mücadele</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97539916"/>
                  </a:ext>
                </a:extLst>
              </a:tr>
              <a:tr h="398262">
                <a:tc>
                  <a:txBody>
                    <a:bodyPr/>
                    <a:lstStyle/>
                    <a:p>
                      <a:pPr algn="ctr"/>
                      <a:r>
                        <a:rPr lang="tr-TR" sz="800" b="1" dirty="0">
                          <a:solidFill>
                            <a:srgbClr val="000000"/>
                          </a:solidFill>
                          <a:effectLst/>
                          <a:latin typeface="Tahoma" panose="020B0604030504040204" pitchFamily="34" charset="0"/>
                        </a:rPr>
                        <a:t>Atatürkçülük ve Türk İnkılabı</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4</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3</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5</a:t>
                      </a:r>
                    </a:p>
                  </a:txBody>
                  <a:tcPr marL="47817" marR="47817" marT="47817" marB="4781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76338079"/>
                  </a:ext>
                </a:extLst>
              </a:tr>
            </a:tbl>
          </a:graphicData>
        </a:graphic>
      </p:graphicFrame>
      <p:sp>
        <p:nvSpPr>
          <p:cNvPr id="5" name="Rectangle 1"/>
          <p:cNvSpPr>
            <a:spLocks noChangeArrowheads="1"/>
          </p:cNvSpPr>
          <p:nvPr/>
        </p:nvSpPr>
        <p:spPr bwMode="auto">
          <a:xfrm>
            <a:off x="439615" y="140677"/>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TYT Tarih Soru Dağılımı Tablosu 2015 - 2023</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t>
            </a:r>
            <a:endParaRPr kumimoji="0" lang="tr-TR" altLang="tr-TR"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833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65061080"/>
              </p:ext>
            </p:extLst>
          </p:nvPr>
        </p:nvGraphicFramePr>
        <p:xfrm>
          <a:off x="307735" y="667789"/>
          <a:ext cx="11438790" cy="5806468"/>
        </p:xfrm>
        <a:graphic>
          <a:graphicData uri="http://schemas.openxmlformats.org/drawingml/2006/table">
            <a:tbl>
              <a:tblPr/>
              <a:tblGrid>
                <a:gridCol w="1143879">
                  <a:extLst>
                    <a:ext uri="{9D8B030D-6E8A-4147-A177-3AD203B41FA5}">
                      <a16:colId xmlns:a16="http://schemas.microsoft.com/office/drawing/2014/main" val="4265994093"/>
                    </a:ext>
                  </a:extLst>
                </a:gridCol>
                <a:gridCol w="1143879">
                  <a:extLst>
                    <a:ext uri="{9D8B030D-6E8A-4147-A177-3AD203B41FA5}">
                      <a16:colId xmlns:a16="http://schemas.microsoft.com/office/drawing/2014/main" val="3518958201"/>
                    </a:ext>
                  </a:extLst>
                </a:gridCol>
                <a:gridCol w="1143879">
                  <a:extLst>
                    <a:ext uri="{9D8B030D-6E8A-4147-A177-3AD203B41FA5}">
                      <a16:colId xmlns:a16="http://schemas.microsoft.com/office/drawing/2014/main" val="1534235705"/>
                    </a:ext>
                  </a:extLst>
                </a:gridCol>
                <a:gridCol w="1143879">
                  <a:extLst>
                    <a:ext uri="{9D8B030D-6E8A-4147-A177-3AD203B41FA5}">
                      <a16:colId xmlns:a16="http://schemas.microsoft.com/office/drawing/2014/main" val="645504599"/>
                    </a:ext>
                  </a:extLst>
                </a:gridCol>
                <a:gridCol w="1143879">
                  <a:extLst>
                    <a:ext uri="{9D8B030D-6E8A-4147-A177-3AD203B41FA5}">
                      <a16:colId xmlns:a16="http://schemas.microsoft.com/office/drawing/2014/main" val="3132502066"/>
                    </a:ext>
                  </a:extLst>
                </a:gridCol>
                <a:gridCol w="1143879">
                  <a:extLst>
                    <a:ext uri="{9D8B030D-6E8A-4147-A177-3AD203B41FA5}">
                      <a16:colId xmlns:a16="http://schemas.microsoft.com/office/drawing/2014/main" val="2115918313"/>
                    </a:ext>
                  </a:extLst>
                </a:gridCol>
                <a:gridCol w="1143879">
                  <a:extLst>
                    <a:ext uri="{9D8B030D-6E8A-4147-A177-3AD203B41FA5}">
                      <a16:colId xmlns:a16="http://schemas.microsoft.com/office/drawing/2014/main" val="1322245848"/>
                    </a:ext>
                  </a:extLst>
                </a:gridCol>
                <a:gridCol w="1143879">
                  <a:extLst>
                    <a:ext uri="{9D8B030D-6E8A-4147-A177-3AD203B41FA5}">
                      <a16:colId xmlns:a16="http://schemas.microsoft.com/office/drawing/2014/main" val="3502374811"/>
                    </a:ext>
                  </a:extLst>
                </a:gridCol>
                <a:gridCol w="1143879">
                  <a:extLst>
                    <a:ext uri="{9D8B030D-6E8A-4147-A177-3AD203B41FA5}">
                      <a16:colId xmlns:a16="http://schemas.microsoft.com/office/drawing/2014/main" val="2864869767"/>
                    </a:ext>
                  </a:extLst>
                </a:gridCol>
                <a:gridCol w="1143879">
                  <a:extLst>
                    <a:ext uri="{9D8B030D-6E8A-4147-A177-3AD203B41FA5}">
                      <a16:colId xmlns:a16="http://schemas.microsoft.com/office/drawing/2014/main" val="2896419523"/>
                    </a:ext>
                  </a:extLst>
                </a:gridCol>
              </a:tblGrid>
              <a:tr h="383540">
                <a:tc>
                  <a:txBody>
                    <a:bodyPr/>
                    <a:lstStyle/>
                    <a:p>
                      <a:pPr algn="ctr"/>
                      <a:r>
                        <a:rPr lang="tr-TR" sz="800" b="1">
                          <a:solidFill>
                            <a:srgbClr val="FFFFFF"/>
                          </a:solidFill>
                          <a:effectLst/>
                        </a:rPr>
                        <a:t>SORU DAĞILIMI</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a:solidFill>
                            <a:srgbClr val="FFFFFF"/>
                          </a:solidFill>
                          <a:effectLst/>
                        </a:rPr>
                        <a:t>2023</a:t>
                      </a: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2022</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2021</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2020</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2019</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2018</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2017</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2016</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2015</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636631175"/>
                  </a:ext>
                </a:extLst>
              </a:tr>
              <a:tr h="308357">
                <a:tc>
                  <a:txBody>
                    <a:bodyPr/>
                    <a:lstStyle/>
                    <a:p>
                      <a:pPr algn="ctr"/>
                      <a:r>
                        <a:rPr lang="tr-TR" sz="800" b="1">
                          <a:solidFill>
                            <a:srgbClr val="000000"/>
                          </a:solidFill>
                          <a:effectLst/>
                          <a:latin typeface="Tahoma" panose="020B0604030504040204" pitchFamily="34" charset="0"/>
                        </a:rPr>
                        <a:t>SORU SAYISI</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5</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5</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5</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5</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5</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 5</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12</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12</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12</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2491638789"/>
                  </a:ext>
                </a:extLst>
              </a:tr>
              <a:tr h="308357">
                <a:tc>
                  <a:txBody>
                    <a:bodyPr/>
                    <a:lstStyle/>
                    <a:p>
                      <a:pPr algn="ctr"/>
                      <a:r>
                        <a:rPr lang="tr-TR" sz="800" b="1" dirty="0">
                          <a:solidFill>
                            <a:srgbClr val="000000"/>
                          </a:solidFill>
                          <a:effectLst/>
                          <a:latin typeface="Tahoma" panose="020B0604030504040204" pitchFamily="34" charset="0"/>
                        </a:rPr>
                        <a:t>Doğa ve İnsan</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80397201"/>
                  </a:ext>
                </a:extLst>
              </a:tr>
              <a:tr h="466347">
                <a:tc>
                  <a:txBody>
                    <a:bodyPr/>
                    <a:lstStyle/>
                    <a:p>
                      <a:pPr algn="ctr"/>
                      <a:r>
                        <a:rPr lang="tr-TR" sz="800" b="1" dirty="0">
                          <a:solidFill>
                            <a:srgbClr val="000000"/>
                          </a:solidFill>
                          <a:effectLst/>
                          <a:latin typeface="Tahoma" panose="020B0604030504040204" pitchFamily="34" charset="0"/>
                        </a:rPr>
                        <a:t>Dünya’nın Şekli ve Hareketleri</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188301305"/>
                  </a:ext>
                </a:extLst>
              </a:tr>
              <a:tr h="308357">
                <a:tc>
                  <a:txBody>
                    <a:bodyPr/>
                    <a:lstStyle/>
                    <a:p>
                      <a:pPr algn="ctr"/>
                      <a:r>
                        <a:rPr lang="tr-TR" sz="800" b="1" dirty="0">
                          <a:solidFill>
                            <a:srgbClr val="000000"/>
                          </a:solidFill>
                          <a:effectLst/>
                          <a:latin typeface="Tahoma" panose="020B0604030504040204" pitchFamily="34" charset="0"/>
                        </a:rPr>
                        <a:t>Coğrafi Konum</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35717076"/>
                  </a:ext>
                </a:extLst>
              </a:tr>
              <a:tr h="308357">
                <a:tc>
                  <a:txBody>
                    <a:bodyPr/>
                    <a:lstStyle/>
                    <a:p>
                      <a:pPr algn="ctr"/>
                      <a:r>
                        <a:rPr lang="tr-TR" sz="800" b="1" dirty="0">
                          <a:solidFill>
                            <a:srgbClr val="000000"/>
                          </a:solidFill>
                          <a:effectLst/>
                          <a:latin typeface="Tahoma" panose="020B0604030504040204" pitchFamily="34" charset="0"/>
                        </a:rPr>
                        <a:t>Harita Bilgisi</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73742484"/>
                  </a:ext>
                </a:extLst>
              </a:tr>
              <a:tr h="466347">
                <a:tc>
                  <a:txBody>
                    <a:bodyPr/>
                    <a:lstStyle/>
                    <a:p>
                      <a:pPr algn="ctr"/>
                      <a:r>
                        <a:rPr lang="tr-TR" sz="800" b="1" dirty="0">
                          <a:solidFill>
                            <a:srgbClr val="000000"/>
                          </a:solidFill>
                          <a:effectLst/>
                          <a:latin typeface="Tahoma" panose="020B0604030504040204" pitchFamily="34" charset="0"/>
                        </a:rPr>
                        <a:t>Atmosfer ve Sıcaklık</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26955290"/>
                  </a:ext>
                </a:extLst>
              </a:tr>
              <a:tr h="308357">
                <a:tc>
                  <a:txBody>
                    <a:bodyPr/>
                    <a:lstStyle/>
                    <a:p>
                      <a:pPr algn="ctr"/>
                      <a:r>
                        <a:rPr lang="tr-TR" sz="800" b="1" dirty="0">
                          <a:solidFill>
                            <a:srgbClr val="000000"/>
                          </a:solidFill>
                          <a:effectLst/>
                          <a:latin typeface="Tahoma" panose="020B0604030504040204" pitchFamily="34" charset="0"/>
                        </a:rPr>
                        <a:t>İklim Bilgisi</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979207444"/>
                  </a:ext>
                </a:extLst>
              </a:tr>
              <a:tr h="466347">
                <a:tc>
                  <a:txBody>
                    <a:bodyPr/>
                    <a:lstStyle/>
                    <a:p>
                      <a:pPr algn="ctr"/>
                      <a:r>
                        <a:rPr lang="tr-TR" sz="800" b="1" dirty="0">
                          <a:solidFill>
                            <a:srgbClr val="000000"/>
                          </a:solidFill>
                          <a:effectLst/>
                          <a:latin typeface="Tahoma" panose="020B0604030504040204" pitchFamily="34" charset="0"/>
                        </a:rPr>
                        <a:t>iç ve Dış Kuvvetler</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011270022"/>
                  </a:ext>
                </a:extLst>
              </a:tr>
              <a:tr h="466347">
                <a:tc>
                  <a:txBody>
                    <a:bodyPr/>
                    <a:lstStyle/>
                    <a:p>
                      <a:pPr algn="ctr"/>
                      <a:r>
                        <a:rPr lang="tr-TR" sz="800" b="1" dirty="0">
                          <a:solidFill>
                            <a:srgbClr val="000000"/>
                          </a:solidFill>
                          <a:effectLst/>
                          <a:latin typeface="Tahoma" panose="020B0604030504040204" pitchFamily="34" charset="0"/>
                        </a:rPr>
                        <a:t>Nüfus ve Yerleşme</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153170973"/>
                  </a:ext>
                </a:extLst>
              </a:tr>
              <a:tr h="466347">
                <a:tc>
                  <a:txBody>
                    <a:bodyPr/>
                    <a:lstStyle/>
                    <a:p>
                      <a:pPr algn="ctr"/>
                      <a:r>
                        <a:rPr lang="tr-TR" sz="800" b="1" dirty="0">
                          <a:solidFill>
                            <a:srgbClr val="000000"/>
                          </a:solidFill>
                          <a:effectLst/>
                          <a:latin typeface="Tahoma" panose="020B0604030504040204" pitchFamily="34" charset="0"/>
                        </a:rPr>
                        <a:t>Türkiye’nin Yer Şekilleri</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067496736"/>
                  </a:ext>
                </a:extLst>
              </a:tr>
              <a:tr h="466347">
                <a:tc>
                  <a:txBody>
                    <a:bodyPr/>
                    <a:lstStyle/>
                    <a:p>
                      <a:pPr algn="ctr"/>
                      <a:r>
                        <a:rPr lang="tr-TR" sz="800" b="1" dirty="0">
                          <a:solidFill>
                            <a:srgbClr val="000000"/>
                          </a:solidFill>
                          <a:effectLst/>
                          <a:latin typeface="Tahoma" panose="020B0604030504040204" pitchFamily="34" charset="0"/>
                        </a:rPr>
                        <a:t>Ekonomik Faaliyetler</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610578537"/>
                  </a:ext>
                </a:extLst>
              </a:tr>
              <a:tr h="308357">
                <a:tc>
                  <a:txBody>
                    <a:bodyPr/>
                    <a:lstStyle/>
                    <a:p>
                      <a:pPr algn="ctr"/>
                      <a:r>
                        <a:rPr lang="tr-TR" sz="800" b="1" dirty="0">
                          <a:solidFill>
                            <a:srgbClr val="000000"/>
                          </a:solidFill>
                          <a:effectLst/>
                          <a:latin typeface="Tahoma" panose="020B0604030504040204" pitchFamily="34" charset="0"/>
                        </a:rPr>
                        <a:t>Bölgeler</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4209738"/>
                  </a:ext>
                </a:extLst>
              </a:tr>
              <a:tr h="466347">
                <a:tc>
                  <a:txBody>
                    <a:bodyPr/>
                    <a:lstStyle/>
                    <a:p>
                      <a:pPr algn="ctr"/>
                      <a:r>
                        <a:rPr lang="tr-TR" sz="800" b="1" dirty="0">
                          <a:solidFill>
                            <a:srgbClr val="000000"/>
                          </a:solidFill>
                          <a:effectLst/>
                          <a:latin typeface="Tahoma" panose="020B0604030504040204" pitchFamily="34" charset="0"/>
                        </a:rPr>
                        <a:t>Uluslararası Ulaşım Hatları</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907567451"/>
                  </a:ext>
                </a:extLst>
              </a:tr>
              <a:tr h="308357">
                <a:tc>
                  <a:txBody>
                    <a:bodyPr/>
                    <a:lstStyle/>
                    <a:p>
                      <a:pPr algn="ctr"/>
                      <a:r>
                        <a:rPr lang="tr-TR" sz="800" b="1" dirty="0">
                          <a:solidFill>
                            <a:srgbClr val="000000"/>
                          </a:solidFill>
                          <a:effectLst/>
                          <a:latin typeface="Tahoma" panose="020B0604030504040204" pitchFamily="34" charset="0"/>
                        </a:rPr>
                        <a:t>Doğal Afetler</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40066498"/>
                  </a:ext>
                </a:extLst>
              </a:tr>
            </a:tbl>
          </a:graphicData>
        </a:graphic>
      </p:graphicFrame>
      <p:sp>
        <p:nvSpPr>
          <p:cNvPr id="5" name="Rectangle 1"/>
          <p:cNvSpPr>
            <a:spLocks noChangeArrowheads="1"/>
          </p:cNvSpPr>
          <p:nvPr/>
        </p:nvSpPr>
        <p:spPr bwMode="auto">
          <a:xfrm>
            <a:off x="523263" y="313846"/>
            <a:ext cx="10987420" cy="3539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TYT Coğrafya Soru Dağılımları 2014 - 2023</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7197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3482142"/>
              </p:ext>
            </p:extLst>
          </p:nvPr>
        </p:nvGraphicFramePr>
        <p:xfrm>
          <a:off x="483580" y="938881"/>
          <a:ext cx="10870220" cy="4746867"/>
        </p:xfrm>
        <a:graphic>
          <a:graphicData uri="http://schemas.openxmlformats.org/drawingml/2006/table">
            <a:tbl>
              <a:tblPr/>
              <a:tblGrid>
                <a:gridCol w="1087022">
                  <a:extLst>
                    <a:ext uri="{9D8B030D-6E8A-4147-A177-3AD203B41FA5}">
                      <a16:colId xmlns:a16="http://schemas.microsoft.com/office/drawing/2014/main" val="1117094660"/>
                    </a:ext>
                  </a:extLst>
                </a:gridCol>
                <a:gridCol w="1087022">
                  <a:extLst>
                    <a:ext uri="{9D8B030D-6E8A-4147-A177-3AD203B41FA5}">
                      <a16:colId xmlns:a16="http://schemas.microsoft.com/office/drawing/2014/main" val="4138137532"/>
                    </a:ext>
                  </a:extLst>
                </a:gridCol>
                <a:gridCol w="1087022">
                  <a:extLst>
                    <a:ext uri="{9D8B030D-6E8A-4147-A177-3AD203B41FA5}">
                      <a16:colId xmlns:a16="http://schemas.microsoft.com/office/drawing/2014/main" val="1213075634"/>
                    </a:ext>
                  </a:extLst>
                </a:gridCol>
                <a:gridCol w="1087022">
                  <a:extLst>
                    <a:ext uri="{9D8B030D-6E8A-4147-A177-3AD203B41FA5}">
                      <a16:colId xmlns:a16="http://schemas.microsoft.com/office/drawing/2014/main" val="2548192770"/>
                    </a:ext>
                  </a:extLst>
                </a:gridCol>
                <a:gridCol w="1087022">
                  <a:extLst>
                    <a:ext uri="{9D8B030D-6E8A-4147-A177-3AD203B41FA5}">
                      <a16:colId xmlns:a16="http://schemas.microsoft.com/office/drawing/2014/main" val="2093341334"/>
                    </a:ext>
                  </a:extLst>
                </a:gridCol>
                <a:gridCol w="1087022">
                  <a:extLst>
                    <a:ext uri="{9D8B030D-6E8A-4147-A177-3AD203B41FA5}">
                      <a16:colId xmlns:a16="http://schemas.microsoft.com/office/drawing/2014/main" val="2546718850"/>
                    </a:ext>
                  </a:extLst>
                </a:gridCol>
                <a:gridCol w="1087022">
                  <a:extLst>
                    <a:ext uri="{9D8B030D-6E8A-4147-A177-3AD203B41FA5}">
                      <a16:colId xmlns:a16="http://schemas.microsoft.com/office/drawing/2014/main" val="1991854802"/>
                    </a:ext>
                  </a:extLst>
                </a:gridCol>
                <a:gridCol w="1087022">
                  <a:extLst>
                    <a:ext uri="{9D8B030D-6E8A-4147-A177-3AD203B41FA5}">
                      <a16:colId xmlns:a16="http://schemas.microsoft.com/office/drawing/2014/main" val="1814479700"/>
                    </a:ext>
                  </a:extLst>
                </a:gridCol>
                <a:gridCol w="1087022">
                  <a:extLst>
                    <a:ext uri="{9D8B030D-6E8A-4147-A177-3AD203B41FA5}">
                      <a16:colId xmlns:a16="http://schemas.microsoft.com/office/drawing/2014/main" val="1154209903"/>
                    </a:ext>
                  </a:extLst>
                </a:gridCol>
                <a:gridCol w="1087022">
                  <a:extLst>
                    <a:ext uri="{9D8B030D-6E8A-4147-A177-3AD203B41FA5}">
                      <a16:colId xmlns:a16="http://schemas.microsoft.com/office/drawing/2014/main" val="3917087090"/>
                    </a:ext>
                  </a:extLst>
                </a:gridCol>
              </a:tblGrid>
              <a:tr h="541844">
                <a:tc>
                  <a:txBody>
                    <a:bodyPr/>
                    <a:lstStyle/>
                    <a:p>
                      <a:pPr algn="ctr"/>
                      <a:r>
                        <a:rPr lang="tr-TR" sz="1000" b="1">
                          <a:solidFill>
                            <a:srgbClr val="FFFFFF"/>
                          </a:solidFill>
                          <a:effectLst/>
                        </a:rPr>
                        <a:t>SORU DAĞILIMI</a:t>
                      </a:r>
                      <a:endParaRPr lang="tr-TR" sz="100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2023</a:t>
                      </a:r>
                      <a:endParaRPr lang="tr-TR" sz="100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dirty="0">
                          <a:solidFill>
                            <a:srgbClr val="FFFFFF"/>
                          </a:solidFill>
                          <a:effectLst/>
                        </a:rPr>
                        <a:t>2022</a:t>
                      </a:r>
                      <a:endParaRPr lang="tr-TR" sz="1000" dirty="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2021</a:t>
                      </a:r>
                      <a:endParaRPr lang="tr-TR" sz="100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2020</a:t>
                      </a:r>
                      <a:endParaRPr lang="tr-TR" sz="100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2019</a:t>
                      </a:r>
                      <a:endParaRPr lang="tr-TR" sz="100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2018</a:t>
                      </a:r>
                      <a:endParaRPr lang="tr-TR" sz="100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2017</a:t>
                      </a:r>
                      <a:endParaRPr lang="tr-TR" sz="100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2016</a:t>
                      </a:r>
                      <a:endParaRPr lang="tr-TR" sz="100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rPr>
                        <a:t>2015</a:t>
                      </a:r>
                      <a:endParaRPr lang="tr-TR" sz="1000">
                        <a:solidFill>
                          <a:srgbClr val="FFFFFF"/>
                        </a:solidFill>
                        <a:effectLst/>
                      </a:endParaRP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2442114892"/>
                  </a:ext>
                </a:extLst>
              </a:tr>
              <a:tr h="434830">
                <a:tc>
                  <a:txBody>
                    <a:bodyPr/>
                    <a:lstStyle/>
                    <a:p>
                      <a:pPr algn="ctr"/>
                      <a:r>
                        <a:rPr lang="tr-TR" sz="1000" b="1">
                          <a:solidFill>
                            <a:srgbClr val="000000"/>
                          </a:solidFill>
                          <a:effectLst/>
                          <a:latin typeface="Tahoma" panose="020B0604030504040204" pitchFamily="34" charset="0"/>
                        </a:rPr>
                        <a:t>SORU SAYISI</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8</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8</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1">
                          <a:solidFill>
                            <a:srgbClr val="000000"/>
                          </a:solidFill>
                          <a:effectLst/>
                          <a:latin typeface="Tahoma" panose="020B0604030504040204" pitchFamily="34" charset="0"/>
                        </a:rPr>
                        <a:t>8</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2447319139"/>
                  </a:ext>
                </a:extLst>
              </a:tr>
              <a:tr h="434830">
                <a:tc>
                  <a:txBody>
                    <a:bodyPr/>
                    <a:lstStyle/>
                    <a:p>
                      <a:pPr algn="ctr"/>
                      <a:r>
                        <a:rPr lang="tr-TR" sz="1000" b="1" dirty="0">
                          <a:solidFill>
                            <a:srgbClr val="000000"/>
                          </a:solidFill>
                          <a:effectLst/>
                          <a:latin typeface="Tahoma" panose="020B0604030504040204" pitchFamily="34" charset="0"/>
                        </a:rPr>
                        <a:t>Felsefenin Alanı</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887964981"/>
                  </a:ext>
                </a:extLst>
              </a:tr>
              <a:tr h="434830">
                <a:tc>
                  <a:txBody>
                    <a:bodyPr/>
                    <a:lstStyle/>
                    <a:p>
                      <a:pPr algn="ctr"/>
                      <a:r>
                        <a:rPr lang="tr-TR" sz="1000" b="1" dirty="0">
                          <a:solidFill>
                            <a:srgbClr val="000000"/>
                          </a:solidFill>
                          <a:effectLst/>
                          <a:latin typeface="Tahoma" panose="020B0604030504040204" pitchFamily="34" charset="0"/>
                        </a:rPr>
                        <a:t>Bilgi Felsefesi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dirty="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976434726"/>
                  </a:ext>
                </a:extLst>
              </a:tr>
              <a:tr h="434830">
                <a:tc>
                  <a:txBody>
                    <a:bodyPr/>
                    <a:lstStyle/>
                    <a:p>
                      <a:pPr algn="ctr"/>
                      <a:r>
                        <a:rPr lang="tr-TR" sz="1000" b="1" dirty="0">
                          <a:solidFill>
                            <a:srgbClr val="000000"/>
                          </a:solidFill>
                          <a:effectLst/>
                          <a:latin typeface="Tahoma" panose="020B0604030504040204" pitchFamily="34" charset="0"/>
                        </a:rPr>
                        <a:t>Bilim Felsefesi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720786660"/>
                  </a:ext>
                </a:extLst>
              </a:tr>
              <a:tr h="434830">
                <a:tc>
                  <a:txBody>
                    <a:bodyPr/>
                    <a:lstStyle/>
                    <a:p>
                      <a:pPr algn="ctr"/>
                      <a:r>
                        <a:rPr lang="tr-TR" sz="1000" b="1" dirty="0">
                          <a:solidFill>
                            <a:srgbClr val="000000"/>
                          </a:solidFill>
                          <a:effectLst/>
                          <a:latin typeface="Tahoma" panose="020B0604030504040204" pitchFamily="34" charset="0"/>
                        </a:rPr>
                        <a:t>Varlık Felsefesi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137977068"/>
                  </a:ext>
                </a:extLst>
              </a:tr>
              <a:tr h="434830">
                <a:tc>
                  <a:txBody>
                    <a:bodyPr/>
                    <a:lstStyle/>
                    <a:p>
                      <a:pPr algn="ctr"/>
                      <a:r>
                        <a:rPr lang="tr-TR" sz="1000" b="1" dirty="0">
                          <a:solidFill>
                            <a:srgbClr val="000000"/>
                          </a:solidFill>
                          <a:effectLst/>
                          <a:latin typeface="Tahoma" panose="020B0604030504040204" pitchFamily="34" charset="0"/>
                        </a:rPr>
                        <a:t>Ahlak Felsefesi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1196132430"/>
                  </a:ext>
                </a:extLst>
              </a:tr>
              <a:tr h="655639">
                <a:tc>
                  <a:txBody>
                    <a:bodyPr/>
                    <a:lstStyle/>
                    <a:p>
                      <a:pPr algn="ctr"/>
                      <a:r>
                        <a:rPr lang="tr-TR" sz="1000" b="1" dirty="0">
                          <a:solidFill>
                            <a:srgbClr val="000000"/>
                          </a:solidFill>
                          <a:effectLst/>
                          <a:latin typeface="Tahoma" panose="020B0604030504040204" pitchFamily="34" charset="0"/>
                        </a:rPr>
                        <a:t>Siyaset Felsefesi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565494483"/>
                  </a:ext>
                </a:extLst>
              </a:tr>
              <a:tr h="434830">
                <a:tc>
                  <a:txBody>
                    <a:bodyPr/>
                    <a:lstStyle/>
                    <a:p>
                      <a:pPr algn="ctr"/>
                      <a:r>
                        <a:rPr lang="tr-TR" sz="1000" b="1" dirty="0">
                          <a:solidFill>
                            <a:srgbClr val="000000"/>
                          </a:solidFill>
                          <a:effectLst/>
                          <a:latin typeface="Tahoma" panose="020B0604030504040204" pitchFamily="34" charset="0"/>
                        </a:rPr>
                        <a:t>Din Felsefesi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161224081"/>
                  </a:ext>
                </a:extLst>
              </a:tr>
              <a:tr h="434830">
                <a:tc>
                  <a:txBody>
                    <a:bodyPr/>
                    <a:lstStyle/>
                    <a:p>
                      <a:pPr algn="ctr"/>
                      <a:r>
                        <a:rPr lang="tr-TR" sz="1000" b="1" dirty="0">
                          <a:solidFill>
                            <a:srgbClr val="000000"/>
                          </a:solidFill>
                          <a:effectLst/>
                          <a:latin typeface="Tahoma" panose="020B0604030504040204" pitchFamily="34" charset="0"/>
                        </a:rPr>
                        <a:t>Sanat Felsefesi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dirty="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129778845"/>
                  </a:ext>
                </a:extLst>
              </a:tr>
            </a:tbl>
          </a:graphicData>
        </a:graphic>
      </p:graphicFrame>
      <p:sp>
        <p:nvSpPr>
          <p:cNvPr id="5" name="Rectangle 1"/>
          <p:cNvSpPr>
            <a:spLocks noChangeArrowheads="1"/>
          </p:cNvSpPr>
          <p:nvPr/>
        </p:nvSpPr>
        <p:spPr bwMode="auto">
          <a:xfrm>
            <a:off x="699247" y="48168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TYT Felsefe Soru Dağılımı 2015 - 2023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6486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70107690"/>
              </p:ext>
            </p:extLst>
          </p:nvPr>
        </p:nvGraphicFramePr>
        <p:xfrm>
          <a:off x="838200" y="984738"/>
          <a:ext cx="10515600" cy="4781903"/>
        </p:xfrm>
        <a:graphic>
          <a:graphicData uri="http://schemas.openxmlformats.org/drawingml/2006/table">
            <a:tbl>
              <a:tblPr/>
              <a:tblGrid>
                <a:gridCol w="1168400">
                  <a:extLst>
                    <a:ext uri="{9D8B030D-6E8A-4147-A177-3AD203B41FA5}">
                      <a16:colId xmlns:a16="http://schemas.microsoft.com/office/drawing/2014/main" val="2090876772"/>
                    </a:ext>
                  </a:extLst>
                </a:gridCol>
                <a:gridCol w="1168400">
                  <a:extLst>
                    <a:ext uri="{9D8B030D-6E8A-4147-A177-3AD203B41FA5}">
                      <a16:colId xmlns:a16="http://schemas.microsoft.com/office/drawing/2014/main" val="1033284416"/>
                    </a:ext>
                  </a:extLst>
                </a:gridCol>
                <a:gridCol w="1168400">
                  <a:extLst>
                    <a:ext uri="{9D8B030D-6E8A-4147-A177-3AD203B41FA5}">
                      <a16:colId xmlns:a16="http://schemas.microsoft.com/office/drawing/2014/main" val="577850818"/>
                    </a:ext>
                  </a:extLst>
                </a:gridCol>
                <a:gridCol w="1168400">
                  <a:extLst>
                    <a:ext uri="{9D8B030D-6E8A-4147-A177-3AD203B41FA5}">
                      <a16:colId xmlns:a16="http://schemas.microsoft.com/office/drawing/2014/main" val="3919452032"/>
                    </a:ext>
                  </a:extLst>
                </a:gridCol>
                <a:gridCol w="1168400">
                  <a:extLst>
                    <a:ext uri="{9D8B030D-6E8A-4147-A177-3AD203B41FA5}">
                      <a16:colId xmlns:a16="http://schemas.microsoft.com/office/drawing/2014/main" val="1555746106"/>
                    </a:ext>
                  </a:extLst>
                </a:gridCol>
                <a:gridCol w="1168400">
                  <a:extLst>
                    <a:ext uri="{9D8B030D-6E8A-4147-A177-3AD203B41FA5}">
                      <a16:colId xmlns:a16="http://schemas.microsoft.com/office/drawing/2014/main" val="2675559451"/>
                    </a:ext>
                  </a:extLst>
                </a:gridCol>
                <a:gridCol w="1168400">
                  <a:extLst>
                    <a:ext uri="{9D8B030D-6E8A-4147-A177-3AD203B41FA5}">
                      <a16:colId xmlns:a16="http://schemas.microsoft.com/office/drawing/2014/main" val="1935415533"/>
                    </a:ext>
                  </a:extLst>
                </a:gridCol>
                <a:gridCol w="1168400">
                  <a:extLst>
                    <a:ext uri="{9D8B030D-6E8A-4147-A177-3AD203B41FA5}">
                      <a16:colId xmlns:a16="http://schemas.microsoft.com/office/drawing/2014/main" val="4262188730"/>
                    </a:ext>
                  </a:extLst>
                </a:gridCol>
                <a:gridCol w="1168400">
                  <a:extLst>
                    <a:ext uri="{9D8B030D-6E8A-4147-A177-3AD203B41FA5}">
                      <a16:colId xmlns:a16="http://schemas.microsoft.com/office/drawing/2014/main" val="2679824110"/>
                    </a:ext>
                  </a:extLst>
                </a:gridCol>
              </a:tblGrid>
              <a:tr h="618838">
                <a:tc>
                  <a:txBody>
                    <a:bodyPr/>
                    <a:lstStyle/>
                    <a:p>
                      <a:pPr algn="ctr"/>
                      <a:r>
                        <a:rPr lang="tr-TR" sz="1000" b="1">
                          <a:solidFill>
                            <a:srgbClr val="FFFFFF"/>
                          </a:solidFill>
                          <a:effectLst/>
                          <a:latin typeface="Tahoma" panose="020B0604030504040204" pitchFamily="34" charset="0"/>
                        </a:rPr>
                        <a:t>SORU DAĞILIMI</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2023</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2022</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2021</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2020</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2019</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2018</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2017</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2016</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2951456730"/>
                  </a:ext>
                </a:extLst>
              </a:tr>
              <a:tr h="410423">
                <a:tc>
                  <a:txBody>
                    <a:bodyPr/>
                    <a:lstStyle/>
                    <a:p>
                      <a:pPr algn="ctr"/>
                      <a:r>
                        <a:rPr lang="tr-TR" sz="1000" b="1" dirty="0">
                          <a:solidFill>
                            <a:srgbClr val="000000"/>
                          </a:solidFill>
                          <a:effectLst/>
                          <a:latin typeface="Tahoma" panose="020B0604030504040204" pitchFamily="34" charset="0"/>
                        </a:rPr>
                        <a:t> Bilgi ve İnanç</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979029421"/>
                  </a:ext>
                </a:extLst>
              </a:tr>
              <a:tr h="410423">
                <a:tc>
                  <a:txBody>
                    <a:bodyPr/>
                    <a:lstStyle/>
                    <a:p>
                      <a:pPr algn="ctr"/>
                      <a:r>
                        <a:rPr lang="tr-TR" sz="1000" b="1" dirty="0">
                          <a:solidFill>
                            <a:srgbClr val="000000"/>
                          </a:solidFill>
                          <a:effectLst/>
                          <a:latin typeface="Tahoma" panose="020B0604030504040204" pitchFamily="34" charset="0"/>
                        </a:rPr>
                        <a:t> İbadetler</a:t>
                      </a:r>
                    </a:p>
                  </a:txBody>
                  <a:tcPr marL="73858" marR="73858" marT="18465" marB="1846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414972063"/>
                  </a:ext>
                </a:extLst>
              </a:tr>
              <a:tr h="467333">
                <a:tc>
                  <a:txBody>
                    <a:bodyPr/>
                    <a:lstStyle/>
                    <a:p>
                      <a:pPr algn="ctr"/>
                      <a:r>
                        <a:rPr lang="tr-TR" sz="1000" b="1" dirty="0">
                          <a:solidFill>
                            <a:srgbClr val="000000"/>
                          </a:solidFill>
                          <a:effectLst/>
                          <a:latin typeface="Tahoma" panose="020B0604030504040204" pitchFamily="34" charset="0"/>
                        </a:rPr>
                        <a:t> Ahlak ve Değerler</a:t>
                      </a:r>
                    </a:p>
                  </a:txBody>
                  <a:tcPr marL="73858" marR="73858" marT="18465" marB="1846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dirty="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263898045"/>
                  </a:ext>
                </a:extLst>
              </a:tr>
              <a:tr h="467333">
                <a:tc>
                  <a:txBody>
                    <a:bodyPr/>
                    <a:lstStyle/>
                    <a:p>
                      <a:pPr algn="ctr"/>
                      <a:r>
                        <a:rPr lang="tr-TR" sz="1000" b="1" dirty="0">
                          <a:solidFill>
                            <a:srgbClr val="000000"/>
                          </a:solidFill>
                          <a:effectLst/>
                          <a:latin typeface="Tahoma" panose="020B0604030504040204" pitchFamily="34" charset="0"/>
                        </a:rPr>
                        <a:t> Hz. Muhammed (S.A.V)</a:t>
                      </a:r>
                    </a:p>
                  </a:txBody>
                  <a:tcPr marL="73858" marR="73858" marT="18465" marB="1846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250277302"/>
                  </a:ext>
                </a:extLst>
              </a:tr>
              <a:tr h="410423">
                <a:tc>
                  <a:txBody>
                    <a:bodyPr/>
                    <a:lstStyle/>
                    <a:p>
                      <a:pPr algn="ctr"/>
                      <a:r>
                        <a:rPr lang="tr-TR" sz="1000" b="1" dirty="0">
                          <a:solidFill>
                            <a:srgbClr val="000000"/>
                          </a:solidFill>
                          <a:effectLst/>
                          <a:latin typeface="Tahoma" panose="020B0604030504040204" pitchFamily="34" charset="0"/>
                        </a:rPr>
                        <a:t> Vahiy ve Akıl</a:t>
                      </a:r>
                    </a:p>
                  </a:txBody>
                  <a:tcPr marL="73858" marR="73858" marT="18465" marB="1846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458241538"/>
                  </a:ext>
                </a:extLst>
              </a:tr>
              <a:tr h="884162">
                <a:tc>
                  <a:txBody>
                    <a:bodyPr/>
                    <a:lstStyle/>
                    <a:p>
                      <a:pPr algn="ctr"/>
                      <a:r>
                        <a:rPr lang="tr-TR" sz="1000" b="1" dirty="0">
                          <a:solidFill>
                            <a:srgbClr val="000000"/>
                          </a:solidFill>
                          <a:effectLst/>
                          <a:latin typeface="Tahoma" panose="020B0604030504040204" pitchFamily="34" charset="0"/>
                        </a:rPr>
                        <a:t> İslam Düşüncesinde Yorumlar, Mezhepler</a:t>
                      </a:r>
                    </a:p>
                  </a:txBody>
                  <a:tcPr marL="73858" marR="73858" marT="18465" marB="1846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dirty="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1619492726"/>
                  </a:ext>
                </a:extLst>
              </a:tr>
              <a:tr h="467333">
                <a:tc>
                  <a:txBody>
                    <a:bodyPr/>
                    <a:lstStyle/>
                    <a:p>
                      <a:pPr algn="ctr"/>
                      <a:r>
                        <a:rPr lang="tr-TR" sz="1000" b="1" dirty="0">
                          <a:solidFill>
                            <a:srgbClr val="000000"/>
                          </a:solidFill>
                          <a:effectLst/>
                          <a:latin typeface="Tahoma" panose="020B0604030504040204" pitchFamily="34" charset="0"/>
                        </a:rPr>
                        <a:t> Din, Kültür ve Medeniyet</a:t>
                      </a:r>
                    </a:p>
                  </a:txBody>
                  <a:tcPr marL="73858" marR="73858" marT="18465" marB="1846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213138109"/>
                  </a:ext>
                </a:extLst>
              </a:tr>
              <a:tr h="618838">
                <a:tc>
                  <a:txBody>
                    <a:bodyPr/>
                    <a:lstStyle/>
                    <a:p>
                      <a:pPr algn="ctr"/>
                      <a:r>
                        <a:rPr lang="tr-TR" sz="1000" b="1">
                          <a:solidFill>
                            <a:srgbClr val="FFFFFF"/>
                          </a:solidFill>
                          <a:effectLst/>
                          <a:latin typeface="Tahoma" panose="020B0604030504040204" pitchFamily="34" charset="0"/>
                        </a:rPr>
                        <a:t>Toplam Soru Sayısı </a:t>
                      </a:r>
                      <a:endParaRPr lang="tr-TR" sz="1000" b="0">
                        <a:solidFill>
                          <a:srgbClr val="000000"/>
                        </a:solidFill>
                        <a:effectLst/>
                        <a:latin typeface="Tahoma" panose="020B0604030504040204" pitchFamily="34" charset="0"/>
                      </a:endParaRPr>
                    </a:p>
                  </a:txBody>
                  <a:tcPr marL="73858" marR="73858" marT="18465" marB="1846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a:solidFill>
                            <a:srgbClr val="FFFFFF"/>
                          </a:solidFill>
                          <a:effectLst/>
                          <a:latin typeface="Tahoma" panose="020B0604030504040204" pitchFamily="34" charset="0"/>
                        </a:rPr>
                        <a:t>5</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b="1" dirty="0">
                          <a:solidFill>
                            <a:srgbClr val="FFFFFF"/>
                          </a:solidFill>
                          <a:effectLst/>
                          <a:latin typeface="Tahoma" panose="020B0604030504040204" pitchFamily="34" charset="0"/>
                        </a:rPr>
                        <a:t>5</a:t>
                      </a:r>
                      <a:r>
                        <a:rPr lang="tr-TR" sz="1000" b="0" dirty="0">
                          <a:solidFill>
                            <a:srgbClr val="000000"/>
                          </a:solidFill>
                          <a:effectLst/>
                          <a:latin typeface="Tahoma" panose="020B0604030504040204" pitchFamily="34" charset="0"/>
                        </a:rPr>
                        <a:t/>
                      </a:r>
                      <a:br>
                        <a:rPr lang="tr-TR" sz="1000" b="0" dirty="0">
                          <a:solidFill>
                            <a:srgbClr val="000000"/>
                          </a:solidFill>
                          <a:effectLst/>
                          <a:latin typeface="Tahoma" panose="020B0604030504040204" pitchFamily="34" charset="0"/>
                        </a:rPr>
                      </a:br>
                      <a:endParaRPr lang="tr-TR" sz="1000" b="0" dirty="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1292778478"/>
                  </a:ext>
                </a:extLst>
              </a:tr>
            </a:tbl>
          </a:graphicData>
        </a:graphic>
      </p:graphicFrame>
      <p:sp>
        <p:nvSpPr>
          <p:cNvPr id="5" name="Rectangle 1"/>
          <p:cNvSpPr>
            <a:spLocks noChangeArrowheads="1"/>
          </p:cNvSpPr>
          <p:nvPr/>
        </p:nvSpPr>
        <p:spPr bwMode="auto">
          <a:xfrm>
            <a:off x="2206869" y="254977"/>
            <a:ext cx="5354516"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TYT Din Kültürü ve Ahlak Bilgisi Dersi Soru Dağılımı 2016 - 2023</a:t>
            </a:r>
          </a:p>
          <a:p>
            <a:pPr lvl="1" eaLnBrk="0" fontAlgn="base" hangingPunct="0">
              <a:spcBef>
                <a:spcPct val="0"/>
              </a:spcBef>
              <a:spcAft>
                <a:spcPct val="0"/>
              </a:spcAft>
            </a:pPr>
            <a:endParaRPr kumimoji="0" lang="tr-TR" altLang="tr-TR"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3793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233525983"/>
              </p:ext>
            </p:extLst>
          </p:nvPr>
        </p:nvGraphicFramePr>
        <p:xfrm>
          <a:off x="351696" y="553910"/>
          <a:ext cx="11104680" cy="6223993"/>
        </p:xfrm>
        <a:graphic>
          <a:graphicData uri="http://schemas.openxmlformats.org/drawingml/2006/table">
            <a:tbl>
              <a:tblPr/>
              <a:tblGrid>
                <a:gridCol w="1110468">
                  <a:extLst>
                    <a:ext uri="{9D8B030D-6E8A-4147-A177-3AD203B41FA5}">
                      <a16:colId xmlns:a16="http://schemas.microsoft.com/office/drawing/2014/main" val="888582598"/>
                    </a:ext>
                  </a:extLst>
                </a:gridCol>
                <a:gridCol w="1110468">
                  <a:extLst>
                    <a:ext uri="{9D8B030D-6E8A-4147-A177-3AD203B41FA5}">
                      <a16:colId xmlns:a16="http://schemas.microsoft.com/office/drawing/2014/main" val="1887378640"/>
                    </a:ext>
                  </a:extLst>
                </a:gridCol>
                <a:gridCol w="1110468">
                  <a:extLst>
                    <a:ext uri="{9D8B030D-6E8A-4147-A177-3AD203B41FA5}">
                      <a16:colId xmlns:a16="http://schemas.microsoft.com/office/drawing/2014/main" val="3023535448"/>
                    </a:ext>
                  </a:extLst>
                </a:gridCol>
                <a:gridCol w="1110468">
                  <a:extLst>
                    <a:ext uri="{9D8B030D-6E8A-4147-A177-3AD203B41FA5}">
                      <a16:colId xmlns:a16="http://schemas.microsoft.com/office/drawing/2014/main" val="1629176409"/>
                    </a:ext>
                  </a:extLst>
                </a:gridCol>
                <a:gridCol w="1110468">
                  <a:extLst>
                    <a:ext uri="{9D8B030D-6E8A-4147-A177-3AD203B41FA5}">
                      <a16:colId xmlns:a16="http://schemas.microsoft.com/office/drawing/2014/main" val="380632679"/>
                    </a:ext>
                  </a:extLst>
                </a:gridCol>
                <a:gridCol w="1110468">
                  <a:extLst>
                    <a:ext uri="{9D8B030D-6E8A-4147-A177-3AD203B41FA5}">
                      <a16:colId xmlns:a16="http://schemas.microsoft.com/office/drawing/2014/main" val="2244408974"/>
                    </a:ext>
                  </a:extLst>
                </a:gridCol>
                <a:gridCol w="1110468">
                  <a:extLst>
                    <a:ext uri="{9D8B030D-6E8A-4147-A177-3AD203B41FA5}">
                      <a16:colId xmlns:a16="http://schemas.microsoft.com/office/drawing/2014/main" val="3543736046"/>
                    </a:ext>
                  </a:extLst>
                </a:gridCol>
                <a:gridCol w="1110468">
                  <a:extLst>
                    <a:ext uri="{9D8B030D-6E8A-4147-A177-3AD203B41FA5}">
                      <a16:colId xmlns:a16="http://schemas.microsoft.com/office/drawing/2014/main" val="1364191116"/>
                    </a:ext>
                  </a:extLst>
                </a:gridCol>
                <a:gridCol w="1110468">
                  <a:extLst>
                    <a:ext uri="{9D8B030D-6E8A-4147-A177-3AD203B41FA5}">
                      <a16:colId xmlns:a16="http://schemas.microsoft.com/office/drawing/2014/main" val="602640301"/>
                    </a:ext>
                  </a:extLst>
                </a:gridCol>
                <a:gridCol w="1110468">
                  <a:extLst>
                    <a:ext uri="{9D8B030D-6E8A-4147-A177-3AD203B41FA5}">
                      <a16:colId xmlns:a16="http://schemas.microsoft.com/office/drawing/2014/main" val="429874594"/>
                    </a:ext>
                  </a:extLst>
                </a:gridCol>
              </a:tblGrid>
              <a:tr h="229692">
                <a:tc>
                  <a:txBody>
                    <a:bodyPr/>
                    <a:lstStyle/>
                    <a:p>
                      <a:pPr algn="ctr"/>
                      <a:r>
                        <a:rPr lang="tr-TR" sz="400">
                          <a:solidFill>
                            <a:srgbClr val="FFFFFF"/>
                          </a:solidFill>
                          <a:effectLst/>
                        </a:rPr>
                        <a:t>SORU DAĞILIMI</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dirty="0">
                          <a:solidFill>
                            <a:srgbClr val="FFFFFF"/>
                          </a:solidFill>
                          <a:effectLst/>
                        </a:rPr>
                        <a:t>2023</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a:solidFill>
                            <a:srgbClr val="FFFFFF"/>
                          </a:solidFill>
                          <a:effectLst/>
                        </a:rPr>
                        <a:t>2022</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a:solidFill>
                            <a:srgbClr val="FFFFFF"/>
                          </a:solidFill>
                          <a:effectLst/>
                        </a:rPr>
                        <a:t>2021</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a:solidFill>
                            <a:srgbClr val="FFFFFF"/>
                          </a:solidFill>
                          <a:effectLst/>
                        </a:rPr>
                        <a:t>2020</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a:solidFill>
                            <a:srgbClr val="FFFFFF"/>
                          </a:solidFill>
                          <a:effectLst/>
                        </a:rPr>
                        <a:t>2019</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a:solidFill>
                            <a:srgbClr val="FFFFFF"/>
                          </a:solidFill>
                          <a:effectLst/>
                        </a:rPr>
                        <a:t>2018</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a:solidFill>
                            <a:srgbClr val="FFFFFF"/>
                          </a:solidFill>
                          <a:effectLst/>
                        </a:rPr>
                        <a:t>2017</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a:solidFill>
                            <a:srgbClr val="FFFFFF"/>
                          </a:solidFill>
                          <a:effectLst/>
                        </a:rPr>
                        <a:t>2016</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a:solidFill>
                            <a:srgbClr val="FFFFFF"/>
                          </a:solidFill>
                          <a:effectLst/>
                        </a:rPr>
                        <a:t>2015</a:t>
                      </a:r>
                    </a:p>
                  </a:txBody>
                  <a:tcPr marL="4216" marR="4216" marT="50597" marB="5059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3367239610"/>
                  </a:ext>
                </a:extLst>
              </a:tr>
              <a:tr h="183752">
                <a:tc>
                  <a:txBody>
                    <a:bodyPr/>
                    <a:lstStyle/>
                    <a:p>
                      <a:pPr algn="ctr"/>
                      <a:r>
                        <a:rPr lang="tr-TR" sz="800" b="1" dirty="0">
                          <a:solidFill>
                            <a:srgbClr val="000000"/>
                          </a:solidFill>
                          <a:effectLst/>
                          <a:latin typeface="Tahoma" panose="020B0604030504040204" pitchFamily="34" charset="0"/>
                        </a:rPr>
                        <a:t>SORU SAYISI</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1" dirty="0">
                          <a:solidFill>
                            <a:srgbClr val="000000"/>
                          </a:solidFill>
                          <a:effectLst/>
                          <a:latin typeface="Tahoma" panose="020B0604030504040204" pitchFamily="34" charset="0"/>
                        </a:rPr>
                        <a:t>32</a:t>
                      </a:r>
                      <a:endParaRPr lang="tr-TR" sz="900" b="0"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1" dirty="0">
                          <a:solidFill>
                            <a:srgbClr val="000000"/>
                          </a:solidFill>
                          <a:effectLst/>
                          <a:latin typeface="Tahoma" panose="020B0604030504040204" pitchFamily="34" charset="0"/>
                        </a:rPr>
                        <a:t>32</a:t>
                      </a:r>
                      <a:endParaRPr lang="tr-TR" sz="900" b="0"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1" dirty="0">
                          <a:solidFill>
                            <a:srgbClr val="000000"/>
                          </a:solidFill>
                          <a:effectLst/>
                          <a:latin typeface="Tahoma" panose="020B0604030504040204" pitchFamily="34" charset="0"/>
                        </a:rPr>
                        <a:t>32</a:t>
                      </a:r>
                      <a:endParaRPr lang="tr-TR" sz="900" b="0"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1" dirty="0">
                          <a:solidFill>
                            <a:srgbClr val="000000"/>
                          </a:solidFill>
                          <a:effectLst/>
                          <a:latin typeface="Tahoma" panose="020B0604030504040204" pitchFamily="34" charset="0"/>
                        </a:rPr>
                        <a:t>30</a:t>
                      </a:r>
                      <a:endParaRPr lang="tr-TR" sz="900" b="0"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1" dirty="0">
                          <a:solidFill>
                            <a:srgbClr val="000000"/>
                          </a:solidFill>
                          <a:effectLst/>
                          <a:latin typeface="Tahoma" panose="020B0604030504040204" pitchFamily="34" charset="0"/>
                        </a:rPr>
                        <a:t>32</a:t>
                      </a:r>
                      <a:endParaRPr lang="tr-TR" sz="900" b="0"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1" dirty="0">
                          <a:solidFill>
                            <a:srgbClr val="000000"/>
                          </a:solidFill>
                          <a:effectLst/>
                          <a:latin typeface="Tahoma" panose="020B0604030504040204" pitchFamily="34" charset="0"/>
                        </a:rPr>
                        <a:t>29</a:t>
                      </a:r>
                      <a:endParaRPr lang="tr-TR" sz="900" b="0"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1" dirty="0">
                          <a:solidFill>
                            <a:srgbClr val="000000"/>
                          </a:solidFill>
                          <a:effectLst/>
                          <a:latin typeface="Tahoma" panose="020B0604030504040204" pitchFamily="34" charset="0"/>
                        </a:rPr>
                        <a:t>50</a:t>
                      </a:r>
                      <a:endParaRPr lang="tr-TR" sz="900" b="0"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1" dirty="0">
                          <a:solidFill>
                            <a:srgbClr val="000000"/>
                          </a:solidFill>
                          <a:effectLst/>
                          <a:latin typeface="Tahoma" panose="020B0604030504040204" pitchFamily="34" charset="0"/>
                        </a:rPr>
                        <a:t>50</a:t>
                      </a:r>
                      <a:endParaRPr lang="tr-TR" sz="900" b="0"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1" dirty="0">
                          <a:solidFill>
                            <a:srgbClr val="000000"/>
                          </a:solidFill>
                          <a:effectLst/>
                          <a:latin typeface="Tahoma" panose="020B0604030504040204" pitchFamily="34" charset="0"/>
                        </a:rPr>
                        <a:t>50</a:t>
                      </a:r>
                      <a:endParaRPr lang="tr-TR" sz="900" b="0"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63885567"/>
                  </a:ext>
                </a:extLst>
              </a:tr>
              <a:tr h="275630">
                <a:tc>
                  <a:txBody>
                    <a:bodyPr/>
                    <a:lstStyle/>
                    <a:p>
                      <a:pPr algn="ctr"/>
                      <a:r>
                        <a:rPr lang="tr-TR" sz="800" b="1" dirty="0">
                          <a:solidFill>
                            <a:srgbClr val="000000"/>
                          </a:solidFill>
                          <a:effectLst/>
                          <a:latin typeface="Tahoma" panose="020B0604030504040204" pitchFamily="34" charset="0"/>
                        </a:rPr>
                        <a:t>Temel Kavramlar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6</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079062549"/>
                  </a:ext>
                </a:extLst>
              </a:tr>
              <a:tr h="275630">
                <a:tc>
                  <a:txBody>
                    <a:bodyPr/>
                    <a:lstStyle/>
                    <a:p>
                      <a:pPr algn="ctr"/>
                      <a:r>
                        <a:rPr lang="tr-TR" sz="800" b="1" dirty="0">
                          <a:solidFill>
                            <a:srgbClr val="000000"/>
                          </a:solidFill>
                          <a:effectLst/>
                          <a:latin typeface="Tahoma" panose="020B0604030504040204" pitchFamily="34" charset="0"/>
                        </a:rPr>
                        <a:t>Sayı Basamakları</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999683232"/>
                  </a:ext>
                </a:extLst>
              </a:tr>
              <a:tr h="275630">
                <a:tc>
                  <a:txBody>
                    <a:bodyPr/>
                    <a:lstStyle/>
                    <a:p>
                      <a:pPr algn="ctr"/>
                      <a:r>
                        <a:rPr lang="tr-TR" sz="800" b="1" dirty="0">
                          <a:solidFill>
                            <a:srgbClr val="000000"/>
                          </a:solidFill>
                          <a:effectLst/>
                          <a:latin typeface="Tahoma" panose="020B0604030504040204" pitchFamily="34" charset="0"/>
                        </a:rPr>
                        <a:t>Bölme ve Bölünebilme</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112643512"/>
                  </a:ext>
                </a:extLst>
              </a:tr>
              <a:tr h="183752">
                <a:tc>
                  <a:txBody>
                    <a:bodyPr/>
                    <a:lstStyle/>
                    <a:p>
                      <a:pPr algn="ctr"/>
                      <a:r>
                        <a:rPr lang="tr-TR" sz="800" b="1" dirty="0">
                          <a:solidFill>
                            <a:srgbClr val="000000"/>
                          </a:solidFill>
                          <a:effectLst/>
                          <a:latin typeface="Tahoma" panose="020B0604030504040204" pitchFamily="34" charset="0"/>
                        </a:rPr>
                        <a:t>EBOB – EKOK</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63843908"/>
                  </a:ext>
                </a:extLst>
              </a:tr>
              <a:tr h="183752">
                <a:tc>
                  <a:txBody>
                    <a:bodyPr/>
                    <a:lstStyle/>
                    <a:p>
                      <a:pPr algn="ctr"/>
                      <a:r>
                        <a:rPr lang="tr-TR" sz="800" b="1" dirty="0">
                          <a:solidFill>
                            <a:srgbClr val="000000"/>
                          </a:solidFill>
                          <a:effectLst/>
                          <a:latin typeface="Tahoma" panose="020B0604030504040204" pitchFamily="34" charset="0"/>
                        </a:rPr>
                        <a:t>Rasyonel Sayılar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491350993"/>
                  </a:ext>
                </a:extLst>
              </a:tr>
              <a:tr h="183752">
                <a:tc>
                  <a:txBody>
                    <a:bodyPr/>
                    <a:lstStyle/>
                    <a:p>
                      <a:pPr algn="ctr"/>
                      <a:r>
                        <a:rPr lang="tr-TR" sz="800" b="1" dirty="0">
                          <a:solidFill>
                            <a:srgbClr val="000000"/>
                          </a:solidFill>
                          <a:effectLst/>
                          <a:latin typeface="Tahoma" panose="020B0604030504040204" pitchFamily="34" charset="0"/>
                        </a:rPr>
                        <a:t>Basit Eşitsizlikler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537649751"/>
                  </a:ext>
                </a:extLst>
              </a:tr>
              <a:tr h="183752">
                <a:tc>
                  <a:txBody>
                    <a:bodyPr/>
                    <a:lstStyle/>
                    <a:p>
                      <a:pPr algn="ctr"/>
                      <a:r>
                        <a:rPr lang="tr-TR" sz="800" b="1" dirty="0">
                          <a:solidFill>
                            <a:srgbClr val="000000"/>
                          </a:solidFill>
                          <a:effectLst/>
                          <a:latin typeface="Tahoma" panose="020B0604030504040204" pitchFamily="34" charset="0"/>
                        </a:rPr>
                        <a:t>Mutlak Değer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98391013"/>
                  </a:ext>
                </a:extLst>
              </a:tr>
              <a:tr h="183752">
                <a:tc>
                  <a:txBody>
                    <a:bodyPr/>
                    <a:lstStyle/>
                    <a:p>
                      <a:pPr algn="ctr"/>
                      <a:r>
                        <a:rPr lang="tr-TR" sz="800" b="1" dirty="0">
                          <a:solidFill>
                            <a:srgbClr val="000000"/>
                          </a:solidFill>
                          <a:effectLst/>
                          <a:latin typeface="Tahoma" panose="020B0604030504040204" pitchFamily="34" charset="0"/>
                        </a:rPr>
                        <a:t>Üslü Sayılar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191516051"/>
                  </a:ext>
                </a:extLst>
              </a:tr>
              <a:tr h="183752">
                <a:tc>
                  <a:txBody>
                    <a:bodyPr/>
                    <a:lstStyle/>
                    <a:p>
                      <a:pPr algn="ctr"/>
                      <a:r>
                        <a:rPr lang="tr-TR" sz="800" b="1" dirty="0">
                          <a:solidFill>
                            <a:srgbClr val="000000"/>
                          </a:solidFill>
                          <a:effectLst/>
                          <a:latin typeface="Tahoma" panose="020B0604030504040204" pitchFamily="34" charset="0"/>
                        </a:rPr>
                        <a:t>Köklü Sayılar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81509192"/>
                  </a:ext>
                </a:extLst>
              </a:tr>
              <a:tr h="275630">
                <a:tc>
                  <a:txBody>
                    <a:bodyPr/>
                    <a:lstStyle/>
                    <a:p>
                      <a:pPr algn="ctr"/>
                      <a:r>
                        <a:rPr lang="tr-TR" sz="800" b="1" dirty="0">
                          <a:solidFill>
                            <a:srgbClr val="000000"/>
                          </a:solidFill>
                          <a:effectLst/>
                          <a:latin typeface="Tahoma" panose="020B0604030504040204" pitchFamily="34" charset="0"/>
                        </a:rPr>
                        <a:t>Çarpanlara Ayırma</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229572074"/>
                  </a:ext>
                </a:extLst>
              </a:tr>
              <a:tr h="183752">
                <a:tc>
                  <a:txBody>
                    <a:bodyPr/>
                    <a:lstStyle/>
                    <a:p>
                      <a:pPr algn="ctr"/>
                      <a:r>
                        <a:rPr lang="tr-TR" sz="800" b="1" dirty="0">
                          <a:solidFill>
                            <a:srgbClr val="000000"/>
                          </a:solidFill>
                          <a:effectLst/>
                          <a:latin typeface="Tahoma" panose="020B0604030504040204" pitchFamily="34" charset="0"/>
                        </a:rPr>
                        <a:t>Oran Orantı</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23604090"/>
                  </a:ext>
                </a:extLst>
              </a:tr>
              <a:tr h="367505">
                <a:tc>
                  <a:txBody>
                    <a:bodyPr/>
                    <a:lstStyle/>
                    <a:p>
                      <a:pPr algn="ctr"/>
                      <a:r>
                        <a:rPr lang="tr-TR" sz="800" b="1" dirty="0">
                          <a:solidFill>
                            <a:srgbClr val="000000"/>
                          </a:solidFill>
                          <a:effectLst/>
                          <a:latin typeface="Tahoma" panose="020B0604030504040204" pitchFamily="34" charset="0"/>
                        </a:rPr>
                        <a:t>Kümeler ve Kartezyen Çarpım</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909845872"/>
                  </a:ext>
                </a:extLst>
              </a:tr>
              <a:tr h="183752">
                <a:tc>
                  <a:txBody>
                    <a:bodyPr/>
                    <a:lstStyle/>
                    <a:p>
                      <a:pPr algn="ctr"/>
                      <a:r>
                        <a:rPr lang="tr-TR" sz="800" b="1" dirty="0">
                          <a:solidFill>
                            <a:srgbClr val="000000"/>
                          </a:solidFill>
                          <a:effectLst/>
                          <a:latin typeface="Tahoma" panose="020B0604030504040204" pitchFamily="34" charset="0"/>
                        </a:rPr>
                        <a:t>Mantık</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553643048"/>
                  </a:ext>
                </a:extLst>
              </a:tr>
              <a:tr h="183752">
                <a:tc>
                  <a:txBody>
                    <a:bodyPr/>
                    <a:lstStyle/>
                    <a:p>
                      <a:pPr algn="ctr"/>
                      <a:r>
                        <a:rPr lang="tr-TR" sz="800" b="1" dirty="0">
                          <a:solidFill>
                            <a:srgbClr val="000000"/>
                          </a:solidFill>
                          <a:effectLst/>
                          <a:latin typeface="Tahoma" panose="020B0604030504040204" pitchFamily="34" charset="0"/>
                        </a:rPr>
                        <a:t>Fonksiyonlar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969468237"/>
                  </a:ext>
                </a:extLst>
              </a:tr>
              <a:tr h="183752">
                <a:tc>
                  <a:txBody>
                    <a:bodyPr/>
                    <a:lstStyle/>
                    <a:p>
                      <a:pPr algn="ctr"/>
                      <a:r>
                        <a:rPr lang="tr-TR" sz="800" b="1" dirty="0" err="1">
                          <a:solidFill>
                            <a:srgbClr val="000000"/>
                          </a:solidFill>
                          <a:effectLst/>
                          <a:latin typeface="Tahoma" panose="020B0604030504040204" pitchFamily="34" charset="0"/>
                        </a:rPr>
                        <a:t>Polinomlar</a:t>
                      </a:r>
                      <a:endParaRPr lang="tr-TR" sz="800" b="1"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754032582"/>
                  </a:ext>
                </a:extLst>
              </a:tr>
              <a:tr h="367505">
                <a:tc>
                  <a:txBody>
                    <a:bodyPr/>
                    <a:lstStyle/>
                    <a:p>
                      <a:pPr algn="ctr"/>
                      <a:r>
                        <a:rPr lang="tr-TR" sz="800" b="1" dirty="0">
                          <a:solidFill>
                            <a:srgbClr val="000000"/>
                          </a:solidFill>
                          <a:effectLst/>
                          <a:latin typeface="Tahoma" panose="020B0604030504040204" pitchFamily="34" charset="0"/>
                        </a:rPr>
                        <a:t>2.Dereceden Denklemler ve Eşitsizlikler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101142451"/>
                  </a:ext>
                </a:extLst>
              </a:tr>
              <a:tr h="183752">
                <a:tc>
                  <a:txBody>
                    <a:bodyPr/>
                    <a:lstStyle/>
                    <a:p>
                      <a:pPr algn="ctr"/>
                      <a:r>
                        <a:rPr lang="tr-TR" sz="800" b="1" dirty="0">
                          <a:solidFill>
                            <a:srgbClr val="000000"/>
                          </a:solidFill>
                          <a:effectLst/>
                          <a:latin typeface="Tahoma" panose="020B0604030504040204" pitchFamily="34" charset="0"/>
                        </a:rPr>
                        <a:t>Parabol</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5082259"/>
                  </a:ext>
                </a:extLst>
              </a:tr>
              <a:tr h="367505">
                <a:tc>
                  <a:txBody>
                    <a:bodyPr/>
                    <a:lstStyle/>
                    <a:p>
                      <a:pPr algn="ctr"/>
                      <a:r>
                        <a:rPr lang="tr-TR" sz="800" b="1" dirty="0" err="1">
                          <a:solidFill>
                            <a:srgbClr val="000000"/>
                          </a:solidFill>
                          <a:effectLst/>
                          <a:latin typeface="Tahoma" panose="020B0604030504040204" pitchFamily="34" charset="0"/>
                        </a:rPr>
                        <a:t>Permütasyon</a:t>
                      </a:r>
                      <a:r>
                        <a:rPr lang="tr-TR" sz="800" b="1" dirty="0">
                          <a:solidFill>
                            <a:srgbClr val="000000"/>
                          </a:solidFill>
                          <a:effectLst/>
                          <a:latin typeface="Tahoma" panose="020B0604030504040204" pitchFamily="34" charset="0"/>
                        </a:rPr>
                        <a:t>-Kombinasyon-Olasılık – </a:t>
                      </a:r>
                      <a:r>
                        <a:rPr lang="tr-TR" sz="800" b="1" dirty="0" err="1">
                          <a:solidFill>
                            <a:srgbClr val="000000"/>
                          </a:solidFill>
                          <a:effectLst/>
                          <a:latin typeface="Tahoma" panose="020B0604030504040204" pitchFamily="34" charset="0"/>
                        </a:rPr>
                        <a:t>Binom</a:t>
                      </a:r>
                      <a:endParaRPr lang="tr-TR" sz="800" b="1" dirty="0">
                        <a:solidFill>
                          <a:srgbClr val="000000"/>
                        </a:solidFill>
                        <a:effectLst/>
                        <a:latin typeface="Tahoma" panose="020B0604030504040204" pitchFamily="34" charset="0"/>
                      </a:endParaRP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045735881"/>
                  </a:ext>
                </a:extLst>
              </a:tr>
              <a:tr h="183752">
                <a:tc>
                  <a:txBody>
                    <a:bodyPr/>
                    <a:lstStyle/>
                    <a:p>
                      <a:pPr algn="ctr"/>
                      <a:r>
                        <a:rPr lang="tr-TR" sz="800" b="1" dirty="0">
                          <a:solidFill>
                            <a:srgbClr val="000000"/>
                          </a:solidFill>
                          <a:effectLst/>
                          <a:latin typeface="Tahoma" panose="020B0604030504040204" pitchFamily="34" charset="0"/>
                        </a:rPr>
                        <a:t>Trigonometri</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5</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5</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105064614"/>
                  </a:ext>
                </a:extLst>
              </a:tr>
              <a:tr h="183752">
                <a:tc>
                  <a:txBody>
                    <a:bodyPr/>
                    <a:lstStyle/>
                    <a:p>
                      <a:pPr algn="ctr"/>
                      <a:r>
                        <a:rPr lang="tr-TR" sz="800" b="1" dirty="0">
                          <a:solidFill>
                            <a:srgbClr val="000000"/>
                          </a:solidFill>
                          <a:effectLst/>
                          <a:latin typeface="Tahoma" panose="020B0604030504040204" pitchFamily="34" charset="0"/>
                        </a:rPr>
                        <a:t>Karmaşık Sayılar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904626154"/>
                  </a:ext>
                </a:extLst>
              </a:tr>
              <a:tr h="183752">
                <a:tc>
                  <a:txBody>
                    <a:bodyPr/>
                    <a:lstStyle/>
                    <a:p>
                      <a:pPr algn="ctr"/>
                      <a:r>
                        <a:rPr lang="tr-TR" sz="800" b="1" dirty="0">
                          <a:solidFill>
                            <a:srgbClr val="000000"/>
                          </a:solidFill>
                          <a:effectLst/>
                          <a:latin typeface="Tahoma" panose="020B0604030504040204" pitchFamily="34" charset="0"/>
                        </a:rPr>
                        <a:t>Logaritma</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33793266"/>
                  </a:ext>
                </a:extLst>
              </a:tr>
              <a:tr h="183752">
                <a:tc>
                  <a:txBody>
                    <a:bodyPr/>
                    <a:lstStyle/>
                    <a:p>
                      <a:pPr algn="ctr"/>
                      <a:r>
                        <a:rPr lang="tr-TR" sz="800" b="1" dirty="0">
                          <a:solidFill>
                            <a:srgbClr val="000000"/>
                          </a:solidFill>
                          <a:effectLst/>
                          <a:latin typeface="Tahoma" panose="020B0604030504040204" pitchFamily="34" charset="0"/>
                        </a:rPr>
                        <a:t>Diziler</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739346803"/>
                  </a:ext>
                </a:extLst>
              </a:tr>
              <a:tr h="183752">
                <a:tc>
                  <a:txBody>
                    <a:bodyPr/>
                    <a:lstStyle/>
                    <a:p>
                      <a:pPr algn="ctr"/>
                      <a:r>
                        <a:rPr lang="tr-TR" sz="800" b="1" dirty="0">
                          <a:solidFill>
                            <a:srgbClr val="000000"/>
                          </a:solidFill>
                          <a:effectLst/>
                          <a:latin typeface="Tahoma" panose="020B0604030504040204" pitchFamily="34" charset="0"/>
                        </a:rPr>
                        <a:t>Limit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2</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0" dirty="0">
                          <a:solidFill>
                            <a:srgbClr val="000000"/>
                          </a:solidFill>
                          <a:effectLst/>
                          <a:latin typeface="Tahoma" panose="020B0604030504040204" pitchFamily="34" charset="0"/>
                        </a:rPr>
                        <a:t>1</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951062888"/>
                  </a:ext>
                </a:extLst>
              </a:tr>
              <a:tr h="183752">
                <a:tc>
                  <a:txBody>
                    <a:bodyPr/>
                    <a:lstStyle/>
                    <a:p>
                      <a:pPr algn="ctr"/>
                      <a:r>
                        <a:rPr lang="tr-TR" sz="800" b="1" dirty="0">
                          <a:solidFill>
                            <a:srgbClr val="000000"/>
                          </a:solidFill>
                          <a:effectLst/>
                          <a:latin typeface="Tahoma" panose="020B0604030504040204" pitchFamily="34" charset="0"/>
                        </a:rPr>
                        <a:t>Türev</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5</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5</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7</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110425656"/>
                  </a:ext>
                </a:extLst>
              </a:tr>
              <a:tr h="183752">
                <a:tc>
                  <a:txBody>
                    <a:bodyPr/>
                    <a:lstStyle/>
                    <a:p>
                      <a:pPr algn="ctr"/>
                      <a:r>
                        <a:rPr lang="tr-TR" sz="800" b="1" dirty="0">
                          <a:solidFill>
                            <a:srgbClr val="000000"/>
                          </a:solidFill>
                          <a:effectLst/>
                          <a:latin typeface="Tahoma" panose="020B0604030504040204" pitchFamily="34" charset="0"/>
                        </a:rPr>
                        <a:t>İntegral</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4</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5</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dirty="0">
                          <a:solidFill>
                            <a:srgbClr val="000000"/>
                          </a:solidFill>
                          <a:effectLst/>
                          <a:latin typeface="Tahoma" panose="020B0604030504040204" pitchFamily="34" charset="0"/>
                        </a:rPr>
                        <a:t>6</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dirty="0">
                          <a:solidFill>
                            <a:srgbClr val="000000"/>
                          </a:solidFill>
                          <a:effectLst/>
                          <a:latin typeface="Tahoma" panose="020B0604030504040204" pitchFamily="34" charset="0"/>
                        </a:rPr>
                        <a:t>7</a:t>
                      </a:r>
                    </a:p>
                  </a:txBody>
                  <a:tcPr marL="33731" marR="33731" marT="33731" marB="33731"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2169837765"/>
                  </a:ext>
                </a:extLst>
              </a:tr>
            </a:tbl>
          </a:graphicData>
        </a:graphic>
      </p:graphicFrame>
      <p:sp>
        <p:nvSpPr>
          <p:cNvPr id="5" name="Rectangle 1"/>
          <p:cNvSpPr>
            <a:spLocks noChangeArrowheads="1"/>
          </p:cNvSpPr>
          <p:nvPr/>
        </p:nvSpPr>
        <p:spPr bwMode="auto">
          <a:xfrm>
            <a:off x="537280" y="2117"/>
            <a:ext cx="7845409"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2015 - 2023 AYT Matematik Dersi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6668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20680425"/>
              </p:ext>
            </p:extLst>
          </p:nvPr>
        </p:nvGraphicFramePr>
        <p:xfrm>
          <a:off x="320135" y="705056"/>
          <a:ext cx="11387770" cy="6012796"/>
        </p:xfrm>
        <a:graphic>
          <a:graphicData uri="http://schemas.openxmlformats.org/drawingml/2006/table">
            <a:tbl>
              <a:tblPr/>
              <a:tblGrid>
                <a:gridCol w="1138777">
                  <a:extLst>
                    <a:ext uri="{9D8B030D-6E8A-4147-A177-3AD203B41FA5}">
                      <a16:colId xmlns:a16="http://schemas.microsoft.com/office/drawing/2014/main" val="3612005758"/>
                    </a:ext>
                  </a:extLst>
                </a:gridCol>
                <a:gridCol w="1138777">
                  <a:extLst>
                    <a:ext uri="{9D8B030D-6E8A-4147-A177-3AD203B41FA5}">
                      <a16:colId xmlns:a16="http://schemas.microsoft.com/office/drawing/2014/main" val="1904278781"/>
                    </a:ext>
                  </a:extLst>
                </a:gridCol>
                <a:gridCol w="1138777">
                  <a:extLst>
                    <a:ext uri="{9D8B030D-6E8A-4147-A177-3AD203B41FA5}">
                      <a16:colId xmlns:a16="http://schemas.microsoft.com/office/drawing/2014/main" val="12386496"/>
                    </a:ext>
                  </a:extLst>
                </a:gridCol>
                <a:gridCol w="1138777">
                  <a:extLst>
                    <a:ext uri="{9D8B030D-6E8A-4147-A177-3AD203B41FA5}">
                      <a16:colId xmlns:a16="http://schemas.microsoft.com/office/drawing/2014/main" val="1003900342"/>
                    </a:ext>
                  </a:extLst>
                </a:gridCol>
                <a:gridCol w="1138777">
                  <a:extLst>
                    <a:ext uri="{9D8B030D-6E8A-4147-A177-3AD203B41FA5}">
                      <a16:colId xmlns:a16="http://schemas.microsoft.com/office/drawing/2014/main" val="3504118247"/>
                    </a:ext>
                  </a:extLst>
                </a:gridCol>
                <a:gridCol w="1138777">
                  <a:extLst>
                    <a:ext uri="{9D8B030D-6E8A-4147-A177-3AD203B41FA5}">
                      <a16:colId xmlns:a16="http://schemas.microsoft.com/office/drawing/2014/main" val="4003722845"/>
                    </a:ext>
                  </a:extLst>
                </a:gridCol>
                <a:gridCol w="1138777">
                  <a:extLst>
                    <a:ext uri="{9D8B030D-6E8A-4147-A177-3AD203B41FA5}">
                      <a16:colId xmlns:a16="http://schemas.microsoft.com/office/drawing/2014/main" val="605022944"/>
                    </a:ext>
                  </a:extLst>
                </a:gridCol>
                <a:gridCol w="1138777">
                  <a:extLst>
                    <a:ext uri="{9D8B030D-6E8A-4147-A177-3AD203B41FA5}">
                      <a16:colId xmlns:a16="http://schemas.microsoft.com/office/drawing/2014/main" val="1713148325"/>
                    </a:ext>
                  </a:extLst>
                </a:gridCol>
                <a:gridCol w="1138777">
                  <a:extLst>
                    <a:ext uri="{9D8B030D-6E8A-4147-A177-3AD203B41FA5}">
                      <a16:colId xmlns:a16="http://schemas.microsoft.com/office/drawing/2014/main" val="2809667923"/>
                    </a:ext>
                  </a:extLst>
                </a:gridCol>
                <a:gridCol w="1138777">
                  <a:extLst>
                    <a:ext uri="{9D8B030D-6E8A-4147-A177-3AD203B41FA5}">
                      <a16:colId xmlns:a16="http://schemas.microsoft.com/office/drawing/2014/main" val="135138805"/>
                    </a:ext>
                  </a:extLst>
                </a:gridCol>
              </a:tblGrid>
              <a:tr h="371740">
                <a:tc>
                  <a:txBody>
                    <a:bodyPr/>
                    <a:lstStyle/>
                    <a:p>
                      <a:pPr algn="ctr"/>
                      <a:r>
                        <a:rPr lang="tr-TR" sz="700" b="1">
                          <a:solidFill>
                            <a:srgbClr val="FFFFFF"/>
                          </a:solidFill>
                          <a:effectLst/>
                        </a:rPr>
                        <a:t>SORU DAĞILIMI</a:t>
                      </a:r>
                      <a:endParaRPr lang="tr-TR" sz="700">
                        <a:solidFill>
                          <a:srgbClr val="FFFFFF"/>
                        </a:solidFill>
                        <a:effectLst/>
                      </a:endParaRP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a:solidFill>
                            <a:srgbClr val="FFFFFF"/>
                          </a:solidFill>
                          <a:effectLst/>
                        </a:rPr>
                        <a:t>2023</a:t>
                      </a: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2022</a:t>
                      </a:r>
                      <a:endParaRPr lang="tr-TR" sz="700">
                        <a:solidFill>
                          <a:srgbClr val="FFFFFF"/>
                        </a:solidFill>
                        <a:effectLst/>
                      </a:endParaRP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2021</a:t>
                      </a:r>
                      <a:endParaRPr lang="tr-TR" sz="700">
                        <a:solidFill>
                          <a:srgbClr val="FFFFFF"/>
                        </a:solidFill>
                        <a:effectLst/>
                      </a:endParaRP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2020</a:t>
                      </a:r>
                      <a:endParaRPr lang="tr-TR" sz="700">
                        <a:solidFill>
                          <a:srgbClr val="FFFFFF"/>
                        </a:solidFill>
                        <a:effectLst/>
                      </a:endParaRP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2019</a:t>
                      </a:r>
                      <a:endParaRPr lang="tr-TR" sz="700">
                        <a:solidFill>
                          <a:srgbClr val="FFFFFF"/>
                        </a:solidFill>
                        <a:effectLst/>
                      </a:endParaRP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2018</a:t>
                      </a:r>
                      <a:endParaRPr lang="tr-TR" sz="700">
                        <a:solidFill>
                          <a:srgbClr val="FFFFFF"/>
                        </a:solidFill>
                        <a:effectLst/>
                      </a:endParaRP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2017</a:t>
                      </a:r>
                      <a:endParaRPr lang="tr-TR" sz="700">
                        <a:solidFill>
                          <a:srgbClr val="FFFFFF"/>
                        </a:solidFill>
                        <a:effectLst/>
                      </a:endParaRP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2016</a:t>
                      </a:r>
                      <a:endParaRPr lang="tr-TR" sz="700">
                        <a:solidFill>
                          <a:srgbClr val="FFFFFF"/>
                        </a:solidFill>
                        <a:effectLst/>
                      </a:endParaRP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2015</a:t>
                      </a:r>
                      <a:endParaRPr lang="tr-TR" sz="700">
                        <a:solidFill>
                          <a:srgbClr val="FFFFFF"/>
                        </a:solidFill>
                        <a:effectLst/>
                      </a:endParaRPr>
                    </a:p>
                  </a:txBody>
                  <a:tcPr marL="6885" marR="6885" marT="82620" marB="82620"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3749213428"/>
                  </a:ext>
                </a:extLst>
              </a:tr>
              <a:tr h="297393">
                <a:tc>
                  <a:txBody>
                    <a:bodyPr/>
                    <a:lstStyle/>
                    <a:p>
                      <a:pPr algn="ctr"/>
                      <a:r>
                        <a:rPr lang="tr-TR" sz="700" b="1">
                          <a:solidFill>
                            <a:srgbClr val="000000"/>
                          </a:solidFill>
                          <a:effectLst/>
                          <a:latin typeface="Tahoma" panose="020B0604030504040204" pitchFamily="34" charset="0"/>
                        </a:rPr>
                        <a:t>TOPLAM</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9</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9</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9</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10</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8</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11</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30</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30</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30</a:t>
                      </a:r>
                      <a:endParaRPr lang="tr-TR" sz="700" b="0">
                        <a:solidFill>
                          <a:srgbClr val="000000"/>
                        </a:solidFill>
                        <a:effectLst/>
                        <a:latin typeface="Tahoma" panose="020B0604030504040204" pitchFamily="34" charset="0"/>
                      </a:endParaRP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931153444"/>
                  </a:ext>
                </a:extLst>
              </a:tr>
              <a:tr h="446088">
                <a:tc>
                  <a:txBody>
                    <a:bodyPr/>
                    <a:lstStyle/>
                    <a:p>
                      <a:pPr algn="ctr"/>
                      <a:r>
                        <a:rPr lang="tr-TR" sz="800" b="1" dirty="0">
                          <a:solidFill>
                            <a:srgbClr val="000000"/>
                          </a:solidFill>
                          <a:effectLst/>
                          <a:latin typeface="Tahoma" panose="020B0604030504040204" pitchFamily="34" charset="0"/>
                        </a:rPr>
                        <a:t>Doğruda ve Üçgende Açı</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94534596"/>
                  </a:ext>
                </a:extLst>
              </a:tr>
              <a:tr h="297393">
                <a:tc>
                  <a:txBody>
                    <a:bodyPr/>
                    <a:lstStyle/>
                    <a:p>
                      <a:pPr algn="ctr"/>
                      <a:r>
                        <a:rPr lang="tr-TR" sz="800" b="1" dirty="0">
                          <a:solidFill>
                            <a:srgbClr val="000000"/>
                          </a:solidFill>
                          <a:effectLst/>
                          <a:latin typeface="Tahoma" panose="020B0604030504040204" pitchFamily="34" charset="0"/>
                        </a:rPr>
                        <a:t>Özel Üçgenler</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6</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863372806"/>
                  </a:ext>
                </a:extLst>
              </a:tr>
              <a:tr h="446088">
                <a:tc>
                  <a:txBody>
                    <a:bodyPr/>
                    <a:lstStyle/>
                    <a:p>
                      <a:pPr algn="ctr"/>
                      <a:r>
                        <a:rPr lang="tr-TR" sz="800" b="1" dirty="0">
                          <a:solidFill>
                            <a:srgbClr val="000000"/>
                          </a:solidFill>
                          <a:effectLst/>
                          <a:latin typeface="Tahoma" panose="020B0604030504040204" pitchFamily="34" charset="0"/>
                        </a:rPr>
                        <a:t>Açıortay – Kenarortay</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47332609"/>
                  </a:ext>
                </a:extLst>
              </a:tr>
              <a:tr h="446088">
                <a:tc>
                  <a:txBody>
                    <a:bodyPr/>
                    <a:lstStyle/>
                    <a:p>
                      <a:pPr algn="ctr"/>
                      <a:r>
                        <a:rPr lang="tr-TR" sz="800" b="1" dirty="0">
                          <a:solidFill>
                            <a:srgbClr val="000000"/>
                          </a:solidFill>
                          <a:effectLst/>
                          <a:latin typeface="Tahoma" panose="020B0604030504040204" pitchFamily="34" charset="0"/>
                        </a:rPr>
                        <a:t>Üçgende Alan Benzerlik</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dirty="0">
                          <a:solidFill>
                            <a:srgbClr val="000000"/>
                          </a:solidFill>
                          <a:effectLst/>
                          <a:latin typeface="Tahoma" panose="020B0604030504040204" pitchFamily="34" charset="0"/>
                        </a:rPr>
                        <a:t>3</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940937172"/>
                  </a:ext>
                </a:extLst>
              </a:tr>
              <a:tr h="446088">
                <a:tc>
                  <a:txBody>
                    <a:bodyPr/>
                    <a:lstStyle/>
                    <a:p>
                      <a:pPr algn="ctr"/>
                      <a:r>
                        <a:rPr lang="tr-TR" sz="800" b="1" dirty="0">
                          <a:solidFill>
                            <a:srgbClr val="000000"/>
                          </a:solidFill>
                          <a:effectLst/>
                          <a:latin typeface="Tahoma" panose="020B0604030504040204" pitchFamily="34" charset="0"/>
                        </a:rPr>
                        <a:t>Açı Kenar Bağıntıları</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229276388"/>
                  </a:ext>
                </a:extLst>
              </a:tr>
              <a:tr h="297393">
                <a:tc>
                  <a:txBody>
                    <a:bodyPr/>
                    <a:lstStyle/>
                    <a:p>
                      <a:pPr algn="ctr"/>
                      <a:r>
                        <a:rPr lang="tr-TR" sz="800" b="1" dirty="0">
                          <a:solidFill>
                            <a:srgbClr val="000000"/>
                          </a:solidFill>
                          <a:effectLst/>
                          <a:latin typeface="Tahoma" panose="020B0604030504040204" pitchFamily="34" charset="0"/>
                        </a:rPr>
                        <a:t>Çokgenler</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203761045"/>
                  </a:ext>
                </a:extLst>
              </a:tr>
              <a:tr h="436692">
                <a:tc>
                  <a:txBody>
                    <a:bodyPr/>
                    <a:lstStyle/>
                    <a:p>
                      <a:pPr algn="ctr"/>
                      <a:r>
                        <a:rPr lang="tr-TR" sz="800" b="1" dirty="0">
                          <a:solidFill>
                            <a:srgbClr val="000000"/>
                          </a:solidFill>
                          <a:effectLst/>
                          <a:latin typeface="Tahoma" panose="020B0604030504040204" pitchFamily="34" charset="0"/>
                        </a:rPr>
                        <a:t>Özel Dörtgenler</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4</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6</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5</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368968209"/>
                  </a:ext>
                </a:extLst>
              </a:tr>
              <a:tr h="446088">
                <a:tc>
                  <a:txBody>
                    <a:bodyPr/>
                    <a:lstStyle/>
                    <a:p>
                      <a:pPr algn="ctr"/>
                      <a:r>
                        <a:rPr lang="tr-TR" sz="800" b="1" dirty="0">
                          <a:solidFill>
                            <a:srgbClr val="000000"/>
                          </a:solidFill>
                          <a:effectLst/>
                          <a:latin typeface="Tahoma" panose="020B0604030504040204" pitchFamily="34" charset="0"/>
                        </a:rPr>
                        <a:t>Çember ve Daire</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5</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559764938"/>
                  </a:ext>
                </a:extLst>
              </a:tr>
              <a:tr h="446088">
                <a:tc>
                  <a:txBody>
                    <a:bodyPr/>
                    <a:lstStyle/>
                    <a:p>
                      <a:pPr algn="ctr"/>
                      <a:r>
                        <a:rPr lang="tr-TR" sz="800" b="1" dirty="0">
                          <a:solidFill>
                            <a:srgbClr val="000000"/>
                          </a:solidFill>
                          <a:effectLst/>
                          <a:latin typeface="Tahoma" panose="020B0604030504040204" pitchFamily="34" charset="0"/>
                        </a:rPr>
                        <a:t>Noktanın Analitiği</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7087912"/>
                  </a:ext>
                </a:extLst>
              </a:tr>
              <a:tr h="446088">
                <a:tc>
                  <a:txBody>
                    <a:bodyPr/>
                    <a:lstStyle/>
                    <a:p>
                      <a:pPr algn="ctr"/>
                      <a:r>
                        <a:rPr lang="tr-TR" sz="800" b="1" dirty="0">
                          <a:solidFill>
                            <a:srgbClr val="000000"/>
                          </a:solidFill>
                          <a:effectLst/>
                          <a:latin typeface="Tahoma" panose="020B0604030504040204" pitchFamily="34" charset="0"/>
                        </a:rPr>
                        <a:t>Doğrunun Analitiği</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4</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601191268"/>
                  </a:ext>
                </a:extLst>
              </a:tr>
              <a:tr h="446088">
                <a:tc>
                  <a:txBody>
                    <a:bodyPr/>
                    <a:lstStyle/>
                    <a:p>
                      <a:pPr algn="ctr"/>
                      <a:r>
                        <a:rPr lang="tr-TR" sz="800" b="1" dirty="0">
                          <a:solidFill>
                            <a:srgbClr val="000000"/>
                          </a:solidFill>
                          <a:effectLst/>
                          <a:latin typeface="Tahoma" panose="020B0604030504040204" pitchFamily="34" charset="0"/>
                        </a:rPr>
                        <a:t>Dönüşüm Geometrisi</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67309714"/>
                  </a:ext>
                </a:extLst>
              </a:tr>
              <a:tr h="297393">
                <a:tc>
                  <a:txBody>
                    <a:bodyPr/>
                    <a:lstStyle/>
                    <a:p>
                      <a:pPr algn="ctr"/>
                      <a:r>
                        <a:rPr lang="tr-TR" sz="800" b="1" dirty="0">
                          <a:solidFill>
                            <a:srgbClr val="000000"/>
                          </a:solidFill>
                          <a:effectLst/>
                          <a:latin typeface="Tahoma" panose="020B0604030504040204" pitchFamily="34" charset="0"/>
                        </a:rPr>
                        <a:t>Katı Cisimler</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4</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727105156"/>
                  </a:ext>
                </a:extLst>
              </a:tr>
              <a:tr h="446088">
                <a:tc>
                  <a:txBody>
                    <a:bodyPr/>
                    <a:lstStyle/>
                    <a:p>
                      <a:pPr algn="ctr"/>
                      <a:r>
                        <a:rPr lang="tr-TR" sz="800" b="1" dirty="0">
                          <a:solidFill>
                            <a:srgbClr val="000000"/>
                          </a:solidFill>
                          <a:effectLst/>
                          <a:latin typeface="Tahoma" panose="020B0604030504040204" pitchFamily="34" charset="0"/>
                        </a:rPr>
                        <a:t>Çemberin Analitiği</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a:solidFill>
                            <a:srgbClr val="000000"/>
                          </a:solidFill>
                          <a:effectLst/>
                          <a:latin typeface="Tahoma" panose="020B0604030504040204" pitchFamily="34" charset="0"/>
                        </a:rPr>
                        <a:t>2</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700" b="0" dirty="0">
                          <a:solidFill>
                            <a:srgbClr val="000000"/>
                          </a:solidFill>
                          <a:effectLst/>
                          <a:latin typeface="Tahoma" panose="020B0604030504040204" pitchFamily="34" charset="0"/>
                        </a:rPr>
                        <a:t>1</a:t>
                      </a:r>
                    </a:p>
                  </a:txBody>
                  <a:tcPr marL="55080" marR="55080" marT="55080" marB="5508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377960989"/>
                  </a:ext>
                </a:extLst>
              </a:tr>
            </a:tbl>
          </a:graphicData>
        </a:graphic>
      </p:graphicFrame>
      <p:sp>
        <p:nvSpPr>
          <p:cNvPr id="5" name="Rectangle 1"/>
          <p:cNvSpPr>
            <a:spLocks noChangeArrowheads="1"/>
          </p:cNvSpPr>
          <p:nvPr/>
        </p:nvSpPr>
        <p:spPr bwMode="auto">
          <a:xfrm>
            <a:off x="0" y="197224"/>
            <a:ext cx="14551506"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2015 - 2023 AYT Geometri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8643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773522304"/>
              </p:ext>
            </p:extLst>
          </p:nvPr>
        </p:nvGraphicFramePr>
        <p:xfrm>
          <a:off x="351696" y="580293"/>
          <a:ext cx="11386035" cy="6022728"/>
        </p:xfrm>
        <a:graphic>
          <a:graphicData uri="http://schemas.openxmlformats.org/drawingml/2006/table">
            <a:tbl>
              <a:tblPr/>
              <a:tblGrid>
                <a:gridCol w="1265115">
                  <a:extLst>
                    <a:ext uri="{9D8B030D-6E8A-4147-A177-3AD203B41FA5}">
                      <a16:colId xmlns:a16="http://schemas.microsoft.com/office/drawing/2014/main" val="2211996298"/>
                    </a:ext>
                  </a:extLst>
                </a:gridCol>
                <a:gridCol w="1265115">
                  <a:extLst>
                    <a:ext uri="{9D8B030D-6E8A-4147-A177-3AD203B41FA5}">
                      <a16:colId xmlns:a16="http://schemas.microsoft.com/office/drawing/2014/main" val="1195142847"/>
                    </a:ext>
                  </a:extLst>
                </a:gridCol>
                <a:gridCol w="1265115">
                  <a:extLst>
                    <a:ext uri="{9D8B030D-6E8A-4147-A177-3AD203B41FA5}">
                      <a16:colId xmlns:a16="http://schemas.microsoft.com/office/drawing/2014/main" val="4088565502"/>
                    </a:ext>
                  </a:extLst>
                </a:gridCol>
                <a:gridCol w="1265115">
                  <a:extLst>
                    <a:ext uri="{9D8B030D-6E8A-4147-A177-3AD203B41FA5}">
                      <a16:colId xmlns:a16="http://schemas.microsoft.com/office/drawing/2014/main" val="1140354116"/>
                    </a:ext>
                  </a:extLst>
                </a:gridCol>
                <a:gridCol w="1265115">
                  <a:extLst>
                    <a:ext uri="{9D8B030D-6E8A-4147-A177-3AD203B41FA5}">
                      <a16:colId xmlns:a16="http://schemas.microsoft.com/office/drawing/2014/main" val="2153591860"/>
                    </a:ext>
                  </a:extLst>
                </a:gridCol>
                <a:gridCol w="1265115">
                  <a:extLst>
                    <a:ext uri="{9D8B030D-6E8A-4147-A177-3AD203B41FA5}">
                      <a16:colId xmlns:a16="http://schemas.microsoft.com/office/drawing/2014/main" val="851451217"/>
                    </a:ext>
                  </a:extLst>
                </a:gridCol>
                <a:gridCol w="1265115">
                  <a:extLst>
                    <a:ext uri="{9D8B030D-6E8A-4147-A177-3AD203B41FA5}">
                      <a16:colId xmlns:a16="http://schemas.microsoft.com/office/drawing/2014/main" val="3957694748"/>
                    </a:ext>
                  </a:extLst>
                </a:gridCol>
                <a:gridCol w="1265115">
                  <a:extLst>
                    <a:ext uri="{9D8B030D-6E8A-4147-A177-3AD203B41FA5}">
                      <a16:colId xmlns:a16="http://schemas.microsoft.com/office/drawing/2014/main" val="3739710451"/>
                    </a:ext>
                  </a:extLst>
                </a:gridCol>
                <a:gridCol w="1265115">
                  <a:extLst>
                    <a:ext uri="{9D8B030D-6E8A-4147-A177-3AD203B41FA5}">
                      <a16:colId xmlns:a16="http://schemas.microsoft.com/office/drawing/2014/main" val="4152740637"/>
                    </a:ext>
                  </a:extLst>
                </a:gridCol>
              </a:tblGrid>
              <a:tr h="400454">
                <a:tc>
                  <a:txBody>
                    <a:bodyPr/>
                    <a:lstStyle/>
                    <a:p>
                      <a:pPr algn="ctr"/>
                      <a:r>
                        <a:rPr lang="tr-TR" sz="800" b="1">
                          <a:solidFill>
                            <a:srgbClr val="FFFFFF"/>
                          </a:solidFill>
                          <a:effectLst/>
                        </a:rPr>
                        <a:t>SORU DAĞILIMI</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2022</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dirty="0">
                          <a:solidFill>
                            <a:srgbClr val="FFFFFF"/>
                          </a:solidFill>
                          <a:effectLst/>
                        </a:rPr>
                        <a:t>2021</a:t>
                      </a:r>
                      <a:endParaRPr lang="tr-TR" sz="800" dirty="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2020</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2019</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2018</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2017</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2016</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2015</a:t>
                      </a:r>
                      <a:endParaRPr lang="tr-TR" sz="800">
                        <a:solidFill>
                          <a:srgbClr val="FFFFFF"/>
                        </a:solidFill>
                        <a:effectLst/>
                      </a:endParaRPr>
                    </a:p>
                  </a:txBody>
                  <a:tcPr marL="7252" marR="7252" marT="87027" marB="87027"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1327975143"/>
                  </a:ext>
                </a:extLst>
              </a:tr>
              <a:tr h="321955">
                <a:tc>
                  <a:txBody>
                    <a:bodyPr/>
                    <a:lstStyle/>
                    <a:p>
                      <a:pPr algn="ctr"/>
                      <a:r>
                        <a:rPr lang="tr-TR" sz="800" b="1">
                          <a:solidFill>
                            <a:srgbClr val="000000"/>
                          </a:solidFill>
                          <a:effectLst/>
                          <a:latin typeface="Tahoma" panose="020B0604030504040204" pitchFamily="34" charset="0"/>
                        </a:rPr>
                        <a:t>SORU SAYISI</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1">
                          <a:solidFill>
                            <a:srgbClr val="000000"/>
                          </a:solidFill>
                          <a:effectLst/>
                          <a:latin typeface="Tahoma" panose="020B0604030504040204" pitchFamily="34" charset="0"/>
                        </a:rPr>
                        <a:t>24</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1">
                          <a:solidFill>
                            <a:srgbClr val="000000"/>
                          </a:solidFill>
                          <a:effectLst/>
                          <a:latin typeface="Tahoma" panose="020B0604030504040204" pitchFamily="34" charset="0"/>
                        </a:rPr>
                        <a:t>24</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1">
                          <a:solidFill>
                            <a:srgbClr val="000000"/>
                          </a:solidFill>
                          <a:effectLst/>
                          <a:latin typeface="Tahoma" panose="020B0604030504040204" pitchFamily="34" charset="0"/>
                        </a:rPr>
                        <a:t>24</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1">
                          <a:solidFill>
                            <a:srgbClr val="000000"/>
                          </a:solidFill>
                          <a:effectLst/>
                          <a:latin typeface="Tahoma" panose="020B0604030504040204" pitchFamily="34" charset="0"/>
                        </a:rPr>
                        <a:t>24</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1">
                          <a:solidFill>
                            <a:srgbClr val="000000"/>
                          </a:solidFill>
                          <a:effectLst/>
                          <a:latin typeface="Tahoma" panose="020B0604030504040204" pitchFamily="34" charset="0"/>
                        </a:rPr>
                        <a:t>24</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1">
                          <a:solidFill>
                            <a:srgbClr val="000000"/>
                          </a:solidFill>
                          <a:effectLst/>
                          <a:latin typeface="Tahoma" panose="020B0604030504040204" pitchFamily="34" charset="0"/>
                        </a:rPr>
                        <a:t>56</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1">
                          <a:solidFill>
                            <a:srgbClr val="000000"/>
                          </a:solidFill>
                          <a:effectLst/>
                          <a:latin typeface="Tahoma" panose="020B0604030504040204" pitchFamily="34" charset="0"/>
                        </a:rPr>
                        <a:t>56</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1">
                          <a:solidFill>
                            <a:srgbClr val="000000"/>
                          </a:solidFill>
                          <a:effectLst/>
                          <a:latin typeface="Tahoma" panose="020B0604030504040204" pitchFamily="34" charset="0"/>
                        </a:rPr>
                        <a:t>56</a:t>
                      </a:r>
                      <a:endParaRPr lang="tr-TR" sz="800" b="0">
                        <a:solidFill>
                          <a:srgbClr val="000000"/>
                        </a:solidFill>
                        <a:effectLst/>
                        <a:latin typeface="Tahoma" panose="020B0604030504040204" pitchFamily="34" charset="0"/>
                      </a:endParaRP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557738935"/>
                  </a:ext>
                </a:extLst>
              </a:tr>
              <a:tr h="321955">
                <a:tc>
                  <a:txBody>
                    <a:bodyPr/>
                    <a:lstStyle/>
                    <a:p>
                      <a:pPr algn="ctr"/>
                      <a:r>
                        <a:rPr lang="tr-TR" sz="800" b="1" dirty="0">
                          <a:solidFill>
                            <a:srgbClr val="000000"/>
                          </a:solidFill>
                          <a:effectLst/>
                          <a:latin typeface="Tahoma" panose="020B0604030504040204" pitchFamily="34" charset="0"/>
                        </a:rPr>
                        <a:t>Anlam Bilgisi</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6</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6</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4</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4</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20</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20</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18</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801466253"/>
                  </a:ext>
                </a:extLst>
              </a:tr>
              <a:tr h="321955">
                <a:tc>
                  <a:txBody>
                    <a:bodyPr/>
                    <a:lstStyle/>
                    <a:p>
                      <a:pPr algn="ctr"/>
                      <a:r>
                        <a:rPr lang="tr-TR" sz="800" b="1" dirty="0">
                          <a:solidFill>
                            <a:srgbClr val="000000"/>
                          </a:solidFill>
                          <a:effectLst/>
                          <a:latin typeface="Tahoma" panose="020B0604030504040204" pitchFamily="34" charset="0"/>
                        </a:rPr>
                        <a:t>Dil Bilgisi</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5</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5</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291154566"/>
                  </a:ext>
                </a:extLst>
              </a:tr>
              <a:tr h="486914">
                <a:tc>
                  <a:txBody>
                    <a:bodyPr/>
                    <a:lstStyle/>
                    <a:p>
                      <a:pPr algn="ctr"/>
                      <a:r>
                        <a:rPr lang="tr-TR" sz="800" b="1" dirty="0">
                          <a:solidFill>
                            <a:srgbClr val="000000"/>
                          </a:solidFill>
                          <a:effectLst/>
                          <a:latin typeface="Tahoma" panose="020B0604030504040204" pitchFamily="34" charset="0"/>
                        </a:rPr>
                        <a:t>Metinlerin Sınıflandırılması</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71671962"/>
                  </a:ext>
                </a:extLst>
              </a:tr>
              <a:tr h="321955">
                <a:tc>
                  <a:txBody>
                    <a:bodyPr/>
                    <a:lstStyle/>
                    <a:p>
                      <a:pPr algn="ctr"/>
                      <a:r>
                        <a:rPr lang="tr-TR" sz="800" b="1" dirty="0">
                          <a:solidFill>
                            <a:srgbClr val="000000"/>
                          </a:solidFill>
                          <a:effectLst/>
                          <a:latin typeface="Tahoma" panose="020B0604030504040204" pitchFamily="34" charset="0"/>
                        </a:rPr>
                        <a:t>Şiir Bilgisi</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15425444"/>
                  </a:ext>
                </a:extLst>
              </a:tr>
              <a:tr h="321955">
                <a:tc>
                  <a:txBody>
                    <a:bodyPr/>
                    <a:lstStyle/>
                    <a:p>
                      <a:pPr algn="ctr"/>
                      <a:r>
                        <a:rPr lang="tr-TR" sz="800" b="1" dirty="0">
                          <a:solidFill>
                            <a:srgbClr val="000000"/>
                          </a:solidFill>
                          <a:effectLst/>
                          <a:latin typeface="Tahoma" panose="020B0604030504040204" pitchFamily="34" charset="0"/>
                        </a:rPr>
                        <a:t>Edebi Sanatlar</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469774500"/>
                  </a:ext>
                </a:extLst>
              </a:tr>
              <a:tr h="651872">
                <a:tc>
                  <a:txBody>
                    <a:bodyPr/>
                    <a:lstStyle/>
                    <a:p>
                      <a:pPr algn="ctr"/>
                      <a:r>
                        <a:rPr lang="tr-TR" sz="800" b="1" dirty="0">
                          <a:solidFill>
                            <a:srgbClr val="000000"/>
                          </a:solidFill>
                          <a:effectLst/>
                          <a:latin typeface="Tahoma" panose="020B0604030504040204" pitchFamily="34" charset="0"/>
                        </a:rPr>
                        <a:t>İslamiyet Öncesi Türk Edebiyatı ve Geçiş Dönemi</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664546541"/>
                  </a:ext>
                </a:extLst>
              </a:tr>
              <a:tr h="321955">
                <a:tc>
                  <a:txBody>
                    <a:bodyPr/>
                    <a:lstStyle/>
                    <a:p>
                      <a:pPr algn="ctr"/>
                      <a:r>
                        <a:rPr lang="tr-TR" sz="800" b="1" dirty="0">
                          <a:solidFill>
                            <a:srgbClr val="000000"/>
                          </a:solidFill>
                          <a:effectLst/>
                          <a:latin typeface="Tahoma" panose="020B0604030504040204" pitchFamily="34" charset="0"/>
                        </a:rPr>
                        <a:t>Halk Edebiyatı</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452045635"/>
                  </a:ext>
                </a:extLst>
              </a:tr>
              <a:tr h="321955">
                <a:tc>
                  <a:txBody>
                    <a:bodyPr/>
                    <a:lstStyle/>
                    <a:p>
                      <a:pPr algn="ctr"/>
                      <a:r>
                        <a:rPr lang="tr-TR" sz="800" b="1" dirty="0">
                          <a:solidFill>
                            <a:srgbClr val="000000"/>
                          </a:solidFill>
                          <a:effectLst/>
                          <a:latin typeface="Tahoma" panose="020B0604030504040204" pitchFamily="34" charset="0"/>
                        </a:rPr>
                        <a:t>Divan Edebiyatı</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6</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5</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5</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121695903"/>
                  </a:ext>
                </a:extLst>
              </a:tr>
              <a:tr h="470991">
                <a:tc>
                  <a:txBody>
                    <a:bodyPr/>
                    <a:lstStyle/>
                    <a:p>
                      <a:pPr algn="ctr"/>
                      <a:r>
                        <a:rPr lang="tr-TR" sz="800" b="1" dirty="0">
                          <a:solidFill>
                            <a:srgbClr val="000000"/>
                          </a:solidFill>
                          <a:effectLst/>
                          <a:latin typeface="Tahoma" panose="020B0604030504040204" pitchFamily="34" charset="0"/>
                        </a:rPr>
                        <a:t>Tanzimat Edebiyatı</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686628220"/>
                  </a:ext>
                </a:extLst>
              </a:tr>
              <a:tr h="627988">
                <a:tc>
                  <a:txBody>
                    <a:bodyPr/>
                    <a:lstStyle/>
                    <a:p>
                      <a:pPr algn="ctr"/>
                      <a:r>
                        <a:rPr lang="it-IT" sz="800" b="1" dirty="0">
                          <a:solidFill>
                            <a:srgbClr val="000000"/>
                          </a:solidFill>
                          <a:effectLst/>
                          <a:latin typeface="Tahoma" panose="020B0604030504040204" pitchFamily="34" charset="0"/>
                        </a:rPr>
                        <a:t>Servet-İ Fünun Ve Fecr-İ Ati Edebiyatı</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310502645"/>
                  </a:ext>
                </a:extLst>
              </a:tr>
              <a:tr h="321955">
                <a:tc>
                  <a:txBody>
                    <a:bodyPr/>
                    <a:lstStyle/>
                    <a:p>
                      <a:pPr algn="ctr"/>
                      <a:r>
                        <a:rPr lang="tr-TR" sz="800" b="1" dirty="0">
                          <a:solidFill>
                            <a:srgbClr val="000000"/>
                          </a:solidFill>
                          <a:effectLst/>
                          <a:latin typeface="Tahoma" panose="020B0604030504040204" pitchFamily="34" charset="0"/>
                        </a:rPr>
                        <a:t>Milli Edebiyat</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078698196"/>
                  </a:ext>
                </a:extLst>
              </a:tr>
              <a:tr h="486914">
                <a:tc>
                  <a:txBody>
                    <a:bodyPr/>
                    <a:lstStyle/>
                    <a:p>
                      <a:pPr algn="ctr"/>
                      <a:r>
                        <a:rPr lang="tr-TR" sz="800" b="1" dirty="0">
                          <a:solidFill>
                            <a:srgbClr val="000000"/>
                          </a:solidFill>
                          <a:effectLst/>
                          <a:latin typeface="Tahoma" panose="020B0604030504040204" pitchFamily="34" charset="0"/>
                        </a:rPr>
                        <a:t>Cumhuriyet Dönemi Edebiyatı</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5</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12</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56716943"/>
                  </a:ext>
                </a:extLst>
              </a:tr>
              <a:tr h="321955">
                <a:tc>
                  <a:txBody>
                    <a:bodyPr/>
                    <a:lstStyle/>
                    <a:p>
                      <a:pPr algn="ctr"/>
                      <a:r>
                        <a:rPr lang="tr-TR" sz="800" b="1" dirty="0">
                          <a:solidFill>
                            <a:srgbClr val="000000"/>
                          </a:solidFill>
                          <a:effectLst/>
                          <a:latin typeface="Tahoma" panose="020B0604030504040204" pitchFamily="34" charset="0"/>
                        </a:rPr>
                        <a:t>Edebiyat Akımları</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dirty="0">
                          <a:solidFill>
                            <a:srgbClr val="000000"/>
                          </a:solidFill>
                          <a:effectLst/>
                          <a:latin typeface="Tahoma" panose="020B0604030504040204" pitchFamily="34" charset="0"/>
                        </a:rPr>
                        <a:t>1</a:t>
                      </a:r>
                    </a:p>
                  </a:txBody>
                  <a:tcPr marL="58018" marR="58018" marT="58018" marB="5801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3697932001"/>
                  </a:ext>
                </a:extLst>
              </a:tr>
            </a:tbl>
          </a:graphicData>
        </a:graphic>
      </p:graphicFrame>
      <p:sp>
        <p:nvSpPr>
          <p:cNvPr id="5" name="Rectangle 1"/>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2015 - 2022 AYT Edebiyat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7921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39615"/>
            <a:ext cx="10515600" cy="5737348"/>
          </a:xfrm>
        </p:spPr>
        <p:txBody>
          <a:bodyPr>
            <a:normAutofit/>
          </a:bodyPr>
          <a:lstStyle/>
          <a:p>
            <a:r>
              <a:rPr lang="tr-TR" sz="4000" b="1" dirty="0"/>
              <a:t>Amacınız iyi bir üniversite mi kazanmak? Yoksa istediğiniz bölüme yerleşmek mi? Tüm bu soruların cevabını YKS hazırlık sürecine başlamadan önce kendiniz cevaplamalısınız. Hedefinize göre bir çalışma planı hazırlamalısınız</a:t>
            </a:r>
            <a:r>
              <a:rPr lang="tr-TR" sz="4000" b="1" dirty="0" smtClean="0"/>
              <a:t>. Bu </a:t>
            </a:r>
            <a:r>
              <a:rPr lang="tr-TR" sz="4000" b="1" dirty="0"/>
              <a:t>doğrultuda size uygun çalışma stratejileri ve çalışma planları oluşturmalısınız. </a:t>
            </a:r>
            <a:endParaRPr lang="tr-TR" sz="4000" dirty="0"/>
          </a:p>
        </p:txBody>
      </p:sp>
    </p:spTree>
    <p:extLst>
      <p:ext uri="{BB962C8B-B14F-4D97-AF65-F5344CB8AC3E}">
        <p14:creationId xmlns:p14="http://schemas.microsoft.com/office/powerpoint/2010/main" val="3885622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25167016"/>
              </p:ext>
            </p:extLst>
          </p:nvPr>
        </p:nvGraphicFramePr>
        <p:xfrm>
          <a:off x="105505" y="413243"/>
          <a:ext cx="11641014" cy="6718125"/>
        </p:xfrm>
        <a:graphic>
          <a:graphicData uri="http://schemas.openxmlformats.org/drawingml/2006/table">
            <a:tbl>
              <a:tblPr/>
              <a:tblGrid>
                <a:gridCol w="1644164">
                  <a:extLst>
                    <a:ext uri="{9D8B030D-6E8A-4147-A177-3AD203B41FA5}">
                      <a16:colId xmlns:a16="http://schemas.microsoft.com/office/drawing/2014/main" val="2565186247"/>
                    </a:ext>
                  </a:extLst>
                </a:gridCol>
                <a:gridCol w="942728">
                  <a:extLst>
                    <a:ext uri="{9D8B030D-6E8A-4147-A177-3AD203B41FA5}">
                      <a16:colId xmlns:a16="http://schemas.microsoft.com/office/drawing/2014/main" val="1245400614"/>
                    </a:ext>
                  </a:extLst>
                </a:gridCol>
                <a:gridCol w="1293446">
                  <a:extLst>
                    <a:ext uri="{9D8B030D-6E8A-4147-A177-3AD203B41FA5}">
                      <a16:colId xmlns:a16="http://schemas.microsoft.com/office/drawing/2014/main" val="2525747044"/>
                    </a:ext>
                  </a:extLst>
                </a:gridCol>
                <a:gridCol w="1293446">
                  <a:extLst>
                    <a:ext uri="{9D8B030D-6E8A-4147-A177-3AD203B41FA5}">
                      <a16:colId xmlns:a16="http://schemas.microsoft.com/office/drawing/2014/main" val="4203468184"/>
                    </a:ext>
                  </a:extLst>
                </a:gridCol>
                <a:gridCol w="1293446">
                  <a:extLst>
                    <a:ext uri="{9D8B030D-6E8A-4147-A177-3AD203B41FA5}">
                      <a16:colId xmlns:a16="http://schemas.microsoft.com/office/drawing/2014/main" val="1287671779"/>
                    </a:ext>
                  </a:extLst>
                </a:gridCol>
                <a:gridCol w="1293446">
                  <a:extLst>
                    <a:ext uri="{9D8B030D-6E8A-4147-A177-3AD203B41FA5}">
                      <a16:colId xmlns:a16="http://schemas.microsoft.com/office/drawing/2014/main" val="3478181875"/>
                    </a:ext>
                  </a:extLst>
                </a:gridCol>
                <a:gridCol w="1293446">
                  <a:extLst>
                    <a:ext uri="{9D8B030D-6E8A-4147-A177-3AD203B41FA5}">
                      <a16:colId xmlns:a16="http://schemas.microsoft.com/office/drawing/2014/main" val="1979377835"/>
                    </a:ext>
                  </a:extLst>
                </a:gridCol>
                <a:gridCol w="1293446">
                  <a:extLst>
                    <a:ext uri="{9D8B030D-6E8A-4147-A177-3AD203B41FA5}">
                      <a16:colId xmlns:a16="http://schemas.microsoft.com/office/drawing/2014/main" val="2320371637"/>
                    </a:ext>
                  </a:extLst>
                </a:gridCol>
                <a:gridCol w="1293446">
                  <a:extLst>
                    <a:ext uri="{9D8B030D-6E8A-4147-A177-3AD203B41FA5}">
                      <a16:colId xmlns:a16="http://schemas.microsoft.com/office/drawing/2014/main" val="2059365910"/>
                    </a:ext>
                  </a:extLst>
                </a:gridCol>
              </a:tblGrid>
              <a:tr h="114295">
                <a:tc>
                  <a:txBody>
                    <a:bodyPr/>
                    <a:lstStyle/>
                    <a:p>
                      <a:pPr algn="ctr"/>
                      <a:r>
                        <a:rPr lang="tr-TR" sz="300" b="1" dirty="0">
                          <a:solidFill>
                            <a:srgbClr val="FFFFFF"/>
                          </a:solidFill>
                          <a:effectLst/>
                        </a:rPr>
                        <a:t>KONULAR</a:t>
                      </a:r>
                      <a:endParaRPr lang="tr-TR" sz="300" dirty="0">
                        <a:solidFill>
                          <a:srgbClr val="FFFFFF"/>
                        </a:solidFill>
                        <a:effectLst/>
                      </a:endParaRPr>
                    </a:p>
                  </a:txBody>
                  <a:tcPr marL="2733" marR="2733" marT="32799" marB="3279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dirty="0">
                          <a:solidFill>
                            <a:srgbClr val="FFFFFF"/>
                          </a:solidFill>
                          <a:effectLst/>
                        </a:rPr>
                        <a:t>2022</a:t>
                      </a:r>
                      <a:endParaRPr lang="tr-TR" sz="800" dirty="0">
                        <a:solidFill>
                          <a:srgbClr val="FFFFFF"/>
                        </a:solidFill>
                        <a:effectLst/>
                      </a:endParaRPr>
                    </a:p>
                  </a:txBody>
                  <a:tcPr marL="2733" marR="2733" marT="32799" marB="3279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dirty="0">
                          <a:solidFill>
                            <a:srgbClr val="FFFFFF"/>
                          </a:solidFill>
                          <a:effectLst/>
                        </a:rPr>
                        <a:t>2021</a:t>
                      </a:r>
                      <a:endParaRPr lang="tr-TR" sz="800" dirty="0">
                        <a:solidFill>
                          <a:srgbClr val="FFFFFF"/>
                        </a:solidFill>
                        <a:effectLst/>
                      </a:endParaRPr>
                    </a:p>
                  </a:txBody>
                  <a:tcPr marL="2733" marR="2733" marT="32799" marB="3279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2020</a:t>
                      </a:r>
                      <a:endParaRPr lang="tr-TR" sz="800">
                        <a:solidFill>
                          <a:srgbClr val="FFFFFF"/>
                        </a:solidFill>
                        <a:effectLst/>
                      </a:endParaRPr>
                    </a:p>
                  </a:txBody>
                  <a:tcPr marL="2733" marR="2733" marT="32799" marB="3279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2019</a:t>
                      </a:r>
                      <a:endParaRPr lang="tr-TR" sz="800">
                        <a:solidFill>
                          <a:srgbClr val="FFFFFF"/>
                        </a:solidFill>
                        <a:effectLst/>
                      </a:endParaRPr>
                    </a:p>
                  </a:txBody>
                  <a:tcPr marL="2733" marR="2733" marT="32799" marB="3279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2018</a:t>
                      </a:r>
                      <a:endParaRPr lang="tr-TR" sz="800">
                        <a:solidFill>
                          <a:srgbClr val="FFFFFF"/>
                        </a:solidFill>
                        <a:effectLst/>
                      </a:endParaRPr>
                    </a:p>
                  </a:txBody>
                  <a:tcPr marL="2733" marR="2733" marT="32799" marB="3279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2017</a:t>
                      </a:r>
                      <a:endParaRPr lang="tr-TR" sz="800">
                        <a:solidFill>
                          <a:srgbClr val="FFFFFF"/>
                        </a:solidFill>
                        <a:effectLst/>
                      </a:endParaRPr>
                    </a:p>
                  </a:txBody>
                  <a:tcPr marL="2733" marR="2733" marT="32799" marB="3279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2016</a:t>
                      </a:r>
                      <a:endParaRPr lang="tr-TR" sz="800">
                        <a:solidFill>
                          <a:srgbClr val="FFFFFF"/>
                        </a:solidFill>
                        <a:effectLst/>
                      </a:endParaRPr>
                    </a:p>
                  </a:txBody>
                  <a:tcPr marL="2733" marR="2733" marT="32799" marB="3279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2015</a:t>
                      </a:r>
                      <a:endParaRPr lang="tr-TR" sz="800">
                        <a:solidFill>
                          <a:srgbClr val="FFFFFF"/>
                        </a:solidFill>
                        <a:effectLst/>
                      </a:endParaRPr>
                    </a:p>
                  </a:txBody>
                  <a:tcPr marL="2733" marR="2733" marT="32799" marB="3279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116971749"/>
                  </a:ext>
                </a:extLst>
              </a:tr>
              <a:tr h="93191">
                <a:tc>
                  <a:txBody>
                    <a:bodyPr/>
                    <a:lstStyle/>
                    <a:p>
                      <a:pPr algn="ctr"/>
                      <a:r>
                        <a:rPr lang="tr-TR" sz="300" b="1" dirty="0">
                          <a:solidFill>
                            <a:srgbClr val="000000"/>
                          </a:solidFill>
                          <a:effectLst/>
                          <a:latin typeface="Tahoma" panose="020B0604030504040204" pitchFamily="34" charset="0"/>
                        </a:rPr>
                        <a:t>TOPLAM</a:t>
                      </a:r>
                      <a:endParaRPr lang="tr-TR" sz="300" b="0" dirty="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21</a:t>
                      </a:r>
                      <a:endParaRPr lang="tr-TR" sz="800" b="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dirty="0">
                          <a:solidFill>
                            <a:srgbClr val="000000"/>
                          </a:solidFill>
                          <a:effectLst/>
                          <a:latin typeface="Tahoma" panose="020B0604030504040204" pitchFamily="34" charset="0"/>
                        </a:rPr>
                        <a:t>21</a:t>
                      </a:r>
                      <a:endParaRPr lang="tr-TR" sz="800" b="0" dirty="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21</a:t>
                      </a:r>
                      <a:endParaRPr lang="tr-TR" sz="800" b="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21</a:t>
                      </a:r>
                      <a:endParaRPr lang="tr-TR" sz="800" b="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10</a:t>
                      </a:r>
                      <a:endParaRPr lang="tr-TR" sz="800" b="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32</a:t>
                      </a:r>
                      <a:endParaRPr lang="tr-TR" sz="800" b="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44</a:t>
                      </a:r>
                      <a:endParaRPr lang="tr-TR" sz="800" b="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44</a:t>
                      </a:r>
                      <a:endParaRPr lang="tr-TR" sz="800" b="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3896659324"/>
                  </a:ext>
                </a:extLst>
              </a:tr>
              <a:tr h="172576">
                <a:tc>
                  <a:txBody>
                    <a:bodyPr/>
                    <a:lstStyle/>
                    <a:p>
                      <a:pPr algn="ctr"/>
                      <a:r>
                        <a:rPr lang="tr-TR" sz="800" b="1" dirty="0">
                          <a:solidFill>
                            <a:srgbClr val="000000"/>
                          </a:solidFill>
                          <a:effectLst/>
                          <a:latin typeface="Tahoma" panose="020B0604030504040204" pitchFamily="34" charset="0"/>
                        </a:rPr>
                        <a:t>Tarih ve Zaman</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945893200"/>
                  </a:ext>
                </a:extLst>
              </a:tr>
              <a:tr h="172576">
                <a:tc>
                  <a:txBody>
                    <a:bodyPr/>
                    <a:lstStyle/>
                    <a:p>
                      <a:pPr algn="ctr"/>
                      <a:r>
                        <a:rPr lang="tr-TR" sz="800" b="1" dirty="0">
                          <a:solidFill>
                            <a:srgbClr val="000000"/>
                          </a:solidFill>
                          <a:effectLst/>
                          <a:latin typeface="Tahoma" panose="020B0604030504040204" pitchFamily="34" charset="0"/>
                        </a:rPr>
                        <a:t>İnsanlığın İlk Dönemleri</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366747694"/>
                  </a:ext>
                </a:extLst>
              </a:tr>
              <a:tr h="172576">
                <a:tc>
                  <a:txBody>
                    <a:bodyPr/>
                    <a:lstStyle/>
                    <a:p>
                      <a:pPr algn="ctr"/>
                      <a:r>
                        <a:rPr lang="tr-TR" sz="800" b="1" dirty="0">
                          <a:solidFill>
                            <a:srgbClr val="000000"/>
                          </a:solidFill>
                          <a:effectLst/>
                          <a:latin typeface="Tahoma" panose="020B0604030504040204" pitchFamily="34" charset="0"/>
                        </a:rPr>
                        <a:t>Orta Çağ’da Dünya</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2610615484"/>
                  </a:ext>
                </a:extLst>
              </a:tr>
              <a:tr h="299592">
                <a:tc>
                  <a:txBody>
                    <a:bodyPr/>
                    <a:lstStyle/>
                    <a:p>
                      <a:pPr algn="ctr"/>
                      <a:r>
                        <a:rPr lang="tr-TR" sz="800" b="1" dirty="0">
                          <a:solidFill>
                            <a:srgbClr val="000000"/>
                          </a:solidFill>
                          <a:effectLst/>
                          <a:latin typeface="Tahoma" panose="020B0604030504040204" pitchFamily="34" charset="0"/>
                        </a:rPr>
                        <a:t>İlk ve Orta Çağlarda Türk Dünyası</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033272006"/>
                  </a:ext>
                </a:extLst>
              </a:tr>
              <a:tr h="212870">
                <a:tc>
                  <a:txBody>
                    <a:bodyPr/>
                    <a:lstStyle/>
                    <a:p>
                      <a:pPr algn="ctr"/>
                      <a:r>
                        <a:rPr lang="tr-TR" sz="800" b="1" dirty="0">
                          <a:solidFill>
                            <a:srgbClr val="000000"/>
                          </a:solidFill>
                          <a:effectLst/>
                          <a:latin typeface="Tahoma" panose="020B0604030504040204" pitchFamily="34" charset="0"/>
                        </a:rPr>
                        <a:t>İslam Medeniyetinin Doğuşu</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69245843"/>
                  </a:ext>
                </a:extLst>
              </a:tr>
              <a:tr h="339932">
                <a:tc>
                  <a:txBody>
                    <a:bodyPr/>
                    <a:lstStyle/>
                    <a:p>
                      <a:pPr algn="ctr"/>
                      <a:r>
                        <a:rPr lang="tr-TR" sz="800" b="1" dirty="0">
                          <a:solidFill>
                            <a:srgbClr val="000000"/>
                          </a:solidFill>
                          <a:effectLst/>
                          <a:latin typeface="Tahoma" panose="020B0604030504040204" pitchFamily="34" charset="0"/>
                        </a:rPr>
                        <a:t>Türklerin İslamiyet’i Kabulü ve İlk Türk İslam Devletleri</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105141393"/>
                  </a:ext>
                </a:extLst>
              </a:tr>
              <a:tr h="303119">
                <a:tc>
                  <a:txBody>
                    <a:bodyPr/>
                    <a:lstStyle/>
                    <a:p>
                      <a:pPr algn="ctr"/>
                      <a:r>
                        <a:rPr lang="tr-TR" sz="800" b="1" dirty="0">
                          <a:solidFill>
                            <a:srgbClr val="000000"/>
                          </a:solidFill>
                          <a:effectLst/>
                          <a:latin typeface="Tahoma" panose="020B0604030504040204" pitchFamily="34" charset="0"/>
                        </a:rPr>
                        <a:t>Yerleşme ve Devletleşme Sürecinde Selçuklu </a:t>
                      </a:r>
                      <a:r>
                        <a:rPr lang="tr-TR" sz="800" b="1" dirty="0" err="1">
                          <a:solidFill>
                            <a:srgbClr val="000000"/>
                          </a:solidFill>
                          <a:effectLst/>
                          <a:latin typeface="Tahoma" panose="020B0604030504040204" pitchFamily="34" charset="0"/>
                        </a:rPr>
                        <a:t>Türkiyesi</a:t>
                      </a:r>
                      <a:endParaRPr lang="tr-TR" sz="800" b="1" dirty="0">
                        <a:solidFill>
                          <a:srgbClr val="000000"/>
                        </a:solidFill>
                        <a:effectLst/>
                        <a:latin typeface="Tahoma" panose="020B0604030504040204" pitchFamily="34" charset="0"/>
                      </a:endParaRP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11783672"/>
                  </a:ext>
                </a:extLst>
              </a:tr>
              <a:tr h="172576">
                <a:tc>
                  <a:txBody>
                    <a:bodyPr/>
                    <a:lstStyle/>
                    <a:p>
                      <a:pPr algn="ctr"/>
                      <a:r>
                        <a:rPr lang="tr-TR" sz="800" b="1" dirty="0">
                          <a:solidFill>
                            <a:srgbClr val="000000"/>
                          </a:solidFill>
                          <a:effectLst/>
                          <a:latin typeface="Tahoma" panose="020B0604030504040204" pitchFamily="34" charset="0"/>
                        </a:rPr>
                        <a:t>Beylikten Devlete Osmanlı</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5</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328524940"/>
                  </a:ext>
                </a:extLst>
              </a:tr>
              <a:tr h="299592">
                <a:tc>
                  <a:txBody>
                    <a:bodyPr/>
                    <a:lstStyle/>
                    <a:p>
                      <a:pPr algn="ctr"/>
                      <a:r>
                        <a:rPr lang="tr-TR" sz="800" b="1" dirty="0">
                          <a:solidFill>
                            <a:srgbClr val="000000"/>
                          </a:solidFill>
                          <a:effectLst/>
                          <a:latin typeface="Tahoma" panose="020B0604030504040204" pitchFamily="34" charset="0"/>
                        </a:rPr>
                        <a:t>Devletleşme Sürecinde Savaşçılar ve Askerler</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394963131"/>
                  </a:ext>
                </a:extLst>
              </a:tr>
              <a:tr h="172576">
                <a:tc>
                  <a:txBody>
                    <a:bodyPr/>
                    <a:lstStyle/>
                    <a:p>
                      <a:pPr algn="ctr"/>
                      <a:r>
                        <a:rPr lang="tr-TR" sz="800" b="1" dirty="0">
                          <a:solidFill>
                            <a:srgbClr val="000000"/>
                          </a:solidFill>
                          <a:effectLst/>
                          <a:latin typeface="Tahoma" panose="020B0604030504040204" pitchFamily="34" charset="0"/>
                        </a:rPr>
                        <a:t>Dünya Gücü Osmanlı </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45821454"/>
                  </a:ext>
                </a:extLst>
              </a:tr>
              <a:tr h="299592">
                <a:tc>
                  <a:txBody>
                    <a:bodyPr/>
                    <a:lstStyle/>
                    <a:p>
                      <a:pPr algn="ctr"/>
                      <a:r>
                        <a:rPr lang="tr-TR" sz="800" b="1" dirty="0">
                          <a:solidFill>
                            <a:srgbClr val="000000"/>
                          </a:solidFill>
                          <a:effectLst/>
                          <a:latin typeface="Tahoma" panose="020B0604030504040204" pitchFamily="34" charset="0"/>
                        </a:rPr>
                        <a:t>Sultan ve Osmanlı Merkez Teşkilatı</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367748456"/>
                  </a:ext>
                </a:extLst>
              </a:tr>
              <a:tr h="299592">
                <a:tc>
                  <a:txBody>
                    <a:bodyPr/>
                    <a:lstStyle/>
                    <a:p>
                      <a:pPr algn="ctr"/>
                      <a:r>
                        <a:rPr lang="tr-TR" sz="800" b="1" dirty="0">
                          <a:solidFill>
                            <a:srgbClr val="000000"/>
                          </a:solidFill>
                          <a:effectLst/>
                          <a:latin typeface="Tahoma" panose="020B0604030504040204" pitchFamily="34" charset="0"/>
                        </a:rPr>
                        <a:t>Değişen Dünya Dengeleri Karşısında Osmanlı Siyaseti</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184460778"/>
                  </a:ext>
                </a:extLst>
              </a:tr>
              <a:tr h="299592">
                <a:tc>
                  <a:txBody>
                    <a:bodyPr/>
                    <a:lstStyle/>
                    <a:p>
                      <a:pPr algn="ctr"/>
                      <a:r>
                        <a:rPr lang="tr-TR" sz="800" b="1" dirty="0">
                          <a:solidFill>
                            <a:srgbClr val="000000"/>
                          </a:solidFill>
                          <a:effectLst/>
                          <a:latin typeface="Tahoma" panose="020B0604030504040204" pitchFamily="34" charset="0"/>
                        </a:rPr>
                        <a:t>Değişim Çağında Avrupa ve Osmanlı</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323974593"/>
                  </a:ext>
                </a:extLst>
              </a:tr>
              <a:tr h="303119">
                <a:tc>
                  <a:txBody>
                    <a:bodyPr/>
                    <a:lstStyle/>
                    <a:p>
                      <a:pPr algn="ctr"/>
                      <a:r>
                        <a:rPr lang="tr-TR" sz="800" b="1" dirty="0">
                          <a:solidFill>
                            <a:srgbClr val="000000"/>
                          </a:solidFill>
                          <a:effectLst/>
                          <a:latin typeface="Tahoma" panose="020B0604030504040204" pitchFamily="34" charset="0"/>
                        </a:rPr>
                        <a:t>Uluslararası İlişkilerde Denge Stratejisi (1774-1914)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859810070"/>
                  </a:ext>
                </a:extLst>
              </a:tr>
              <a:tr h="299592">
                <a:tc>
                  <a:txBody>
                    <a:bodyPr/>
                    <a:lstStyle/>
                    <a:p>
                      <a:pPr algn="ctr"/>
                      <a:r>
                        <a:rPr lang="tr-TR" sz="800" b="1" dirty="0">
                          <a:solidFill>
                            <a:srgbClr val="000000"/>
                          </a:solidFill>
                          <a:effectLst/>
                          <a:latin typeface="Tahoma" panose="020B0604030504040204" pitchFamily="34" charset="0"/>
                        </a:rPr>
                        <a:t>Devrimler Çağında Değişen Devlet-Toplum İlişkileri</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93822760"/>
                  </a:ext>
                </a:extLst>
              </a:tr>
              <a:tr h="172576">
                <a:tc>
                  <a:txBody>
                    <a:bodyPr/>
                    <a:lstStyle/>
                    <a:p>
                      <a:pPr algn="ctr"/>
                      <a:r>
                        <a:rPr lang="tr-TR" sz="800" b="1" dirty="0">
                          <a:solidFill>
                            <a:srgbClr val="000000"/>
                          </a:solidFill>
                          <a:effectLst/>
                          <a:latin typeface="Tahoma" panose="020B0604030504040204" pitchFamily="34" charset="0"/>
                        </a:rPr>
                        <a:t>Sermaye ve Emek</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073256921"/>
                  </a:ext>
                </a:extLst>
              </a:tr>
              <a:tr h="299592">
                <a:tc>
                  <a:txBody>
                    <a:bodyPr/>
                    <a:lstStyle/>
                    <a:p>
                      <a:pPr algn="ctr"/>
                      <a:r>
                        <a:rPr lang="tr-TR" sz="800" b="1" dirty="0">
                          <a:solidFill>
                            <a:srgbClr val="000000"/>
                          </a:solidFill>
                          <a:effectLst/>
                          <a:latin typeface="Tahoma" panose="020B0604030504040204" pitchFamily="34" charset="0"/>
                        </a:rPr>
                        <a:t>XX. Yüzyıl Başlarında Osmanlı Devleti ve Dünya</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5</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512084891"/>
                  </a:ext>
                </a:extLst>
              </a:tr>
              <a:tr h="172576">
                <a:tc>
                  <a:txBody>
                    <a:bodyPr/>
                    <a:lstStyle/>
                    <a:p>
                      <a:pPr algn="ctr"/>
                      <a:r>
                        <a:rPr lang="tr-TR" sz="800" b="1" dirty="0">
                          <a:solidFill>
                            <a:srgbClr val="000000"/>
                          </a:solidFill>
                          <a:effectLst/>
                          <a:latin typeface="Tahoma" panose="020B0604030504040204" pitchFamily="34" charset="0"/>
                        </a:rPr>
                        <a:t>İnkılap Tarihi Tüm Konular</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5</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7</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780056191"/>
                  </a:ext>
                </a:extLst>
              </a:tr>
              <a:tr h="172576">
                <a:tc>
                  <a:txBody>
                    <a:bodyPr/>
                    <a:lstStyle/>
                    <a:p>
                      <a:pPr algn="ctr"/>
                      <a:r>
                        <a:rPr lang="tr-TR" sz="800" b="1" dirty="0">
                          <a:solidFill>
                            <a:srgbClr val="000000"/>
                          </a:solidFill>
                          <a:effectLst/>
                          <a:latin typeface="Tahoma" panose="020B0604030504040204" pitchFamily="34" charset="0"/>
                        </a:rPr>
                        <a:t>Milli Mücadele</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5</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972190184"/>
                  </a:ext>
                </a:extLst>
              </a:tr>
              <a:tr h="212870">
                <a:tc>
                  <a:txBody>
                    <a:bodyPr/>
                    <a:lstStyle/>
                    <a:p>
                      <a:pPr algn="ctr"/>
                      <a:r>
                        <a:rPr lang="tr-TR" sz="800" b="1" dirty="0">
                          <a:solidFill>
                            <a:srgbClr val="000000"/>
                          </a:solidFill>
                          <a:effectLst/>
                          <a:latin typeface="Tahoma" panose="020B0604030504040204" pitchFamily="34" charset="0"/>
                        </a:rPr>
                        <a:t>Atatürkçülük ve Türk İnkılabı</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399414331"/>
                  </a:ext>
                </a:extLst>
              </a:tr>
              <a:tr h="299592">
                <a:tc>
                  <a:txBody>
                    <a:bodyPr/>
                    <a:lstStyle/>
                    <a:p>
                      <a:pPr algn="ctr"/>
                      <a:r>
                        <a:rPr lang="tr-TR" sz="800" b="1" dirty="0">
                          <a:solidFill>
                            <a:srgbClr val="000000"/>
                          </a:solidFill>
                          <a:effectLst/>
                          <a:latin typeface="Tahoma" panose="020B0604030504040204" pitchFamily="34" charset="0"/>
                        </a:rPr>
                        <a:t>İki Savaş Arasındaki Dönemde Türkiye ve Dünya</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54200408"/>
                  </a:ext>
                </a:extLst>
              </a:tr>
              <a:tr h="303119">
                <a:tc>
                  <a:txBody>
                    <a:bodyPr/>
                    <a:lstStyle/>
                    <a:p>
                      <a:pPr algn="ctr"/>
                      <a:r>
                        <a:rPr lang="tr-TR" sz="800" b="1" dirty="0">
                          <a:solidFill>
                            <a:srgbClr val="000000"/>
                          </a:solidFill>
                          <a:effectLst/>
                          <a:latin typeface="Tahoma" panose="020B0604030504040204" pitchFamily="34" charset="0"/>
                        </a:rPr>
                        <a:t>II. Dünya Savaşı Sürecinde – Sonrasında Türkiye ve Dünya</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3</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848587208"/>
                  </a:ext>
                </a:extLst>
              </a:tr>
              <a:tr h="299592">
                <a:tc>
                  <a:txBody>
                    <a:bodyPr/>
                    <a:lstStyle/>
                    <a:p>
                      <a:pPr algn="ctr"/>
                      <a:r>
                        <a:rPr lang="tr-TR" sz="800" b="1" dirty="0">
                          <a:solidFill>
                            <a:srgbClr val="000000"/>
                          </a:solidFill>
                          <a:effectLst/>
                          <a:latin typeface="Tahoma" panose="020B0604030504040204" pitchFamily="34" charset="0"/>
                        </a:rPr>
                        <a:t>XXI. Yüzyılın Eşiğinde Türkiye ve Dünya</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609749722"/>
                  </a:ext>
                </a:extLst>
              </a:tr>
              <a:tr h="204330">
                <a:tc>
                  <a:txBody>
                    <a:bodyPr/>
                    <a:lstStyle/>
                    <a:p>
                      <a:pPr algn="ctr"/>
                      <a:r>
                        <a:rPr lang="tr-TR" sz="1000" b="1" dirty="0">
                          <a:solidFill>
                            <a:srgbClr val="000000"/>
                          </a:solidFill>
                          <a:effectLst/>
                          <a:latin typeface="Tahoma" panose="020B0604030504040204" pitchFamily="34" charset="0"/>
                        </a:rPr>
                        <a:t>Soğuk Savaş Dönemi</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5</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4</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008752102"/>
                  </a:ext>
                </a:extLst>
              </a:tr>
              <a:tr h="204330">
                <a:tc>
                  <a:txBody>
                    <a:bodyPr/>
                    <a:lstStyle/>
                    <a:p>
                      <a:pPr algn="ctr"/>
                      <a:r>
                        <a:rPr lang="tr-TR" sz="1000" b="1" dirty="0">
                          <a:solidFill>
                            <a:srgbClr val="000000"/>
                          </a:solidFill>
                          <a:effectLst/>
                          <a:latin typeface="Tahoma" panose="020B0604030504040204" pitchFamily="34" charset="0"/>
                        </a:rPr>
                        <a:t>Yumuşama Dönemi</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821575097"/>
                  </a:ext>
                </a:extLst>
              </a:tr>
              <a:tr h="204330">
                <a:tc>
                  <a:txBody>
                    <a:bodyPr/>
                    <a:lstStyle/>
                    <a:p>
                      <a:pPr algn="ctr"/>
                      <a:r>
                        <a:rPr lang="tr-TR" sz="1000" b="1" dirty="0">
                          <a:solidFill>
                            <a:srgbClr val="000000"/>
                          </a:solidFill>
                          <a:effectLst/>
                          <a:latin typeface="Tahoma" panose="020B0604030504040204" pitchFamily="34" charset="0"/>
                        </a:rPr>
                        <a:t>Küreselleşen Dünya</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21866" marR="21866" marT="21866" marB="2186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164228961"/>
                  </a:ext>
                </a:extLst>
              </a:tr>
            </a:tbl>
          </a:graphicData>
        </a:graphic>
      </p:graphicFrame>
      <p:sp>
        <p:nvSpPr>
          <p:cNvPr id="5" name="Rectangle 1"/>
          <p:cNvSpPr>
            <a:spLocks noChangeArrowheads="1"/>
          </p:cNvSpPr>
          <p:nvPr/>
        </p:nvSpPr>
        <p:spPr bwMode="auto">
          <a:xfrm>
            <a:off x="105505" y="-43957"/>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2015 - 2022 AYT Tarih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1735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6093637"/>
              </p:ext>
            </p:extLst>
          </p:nvPr>
        </p:nvGraphicFramePr>
        <p:xfrm>
          <a:off x="123093" y="605612"/>
          <a:ext cx="11869614" cy="6226184"/>
        </p:xfrm>
        <a:graphic>
          <a:graphicData uri="http://schemas.openxmlformats.org/drawingml/2006/table">
            <a:tbl>
              <a:tblPr/>
              <a:tblGrid>
                <a:gridCol w="1318846">
                  <a:extLst>
                    <a:ext uri="{9D8B030D-6E8A-4147-A177-3AD203B41FA5}">
                      <a16:colId xmlns:a16="http://schemas.microsoft.com/office/drawing/2014/main" val="1597749304"/>
                    </a:ext>
                  </a:extLst>
                </a:gridCol>
                <a:gridCol w="1318846">
                  <a:extLst>
                    <a:ext uri="{9D8B030D-6E8A-4147-A177-3AD203B41FA5}">
                      <a16:colId xmlns:a16="http://schemas.microsoft.com/office/drawing/2014/main" val="3573884222"/>
                    </a:ext>
                  </a:extLst>
                </a:gridCol>
                <a:gridCol w="1318846">
                  <a:extLst>
                    <a:ext uri="{9D8B030D-6E8A-4147-A177-3AD203B41FA5}">
                      <a16:colId xmlns:a16="http://schemas.microsoft.com/office/drawing/2014/main" val="4279749023"/>
                    </a:ext>
                  </a:extLst>
                </a:gridCol>
                <a:gridCol w="1318846">
                  <a:extLst>
                    <a:ext uri="{9D8B030D-6E8A-4147-A177-3AD203B41FA5}">
                      <a16:colId xmlns:a16="http://schemas.microsoft.com/office/drawing/2014/main" val="537201095"/>
                    </a:ext>
                  </a:extLst>
                </a:gridCol>
                <a:gridCol w="1318846">
                  <a:extLst>
                    <a:ext uri="{9D8B030D-6E8A-4147-A177-3AD203B41FA5}">
                      <a16:colId xmlns:a16="http://schemas.microsoft.com/office/drawing/2014/main" val="2047545219"/>
                    </a:ext>
                  </a:extLst>
                </a:gridCol>
                <a:gridCol w="1318846">
                  <a:extLst>
                    <a:ext uri="{9D8B030D-6E8A-4147-A177-3AD203B41FA5}">
                      <a16:colId xmlns:a16="http://schemas.microsoft.com/office/drawing/2014/main" val="4259861453"/>
                    </a:ext>
                  </a:extLst>
                </a:gridCol>
                <a:gridCol w="1318846">
                  <a:extLst>
                    <a:ext uri="{9D8B030D-6E8A-4147-A177-3AD203B41FA5}">
                      <a16:colId xmlns:a16="http://schemas.microsoft.com/office/drawing/2014/main" val="118009298"/>
                    </a:ext>
                  </a:extLst>
                </a:gridCol>
                <a:gridCol w="1318846">
                  <a:extLst>
                    <a:ext uri="{9D8B030D-6E8A-4147-A177-3AD203B41FA5}">
                      <a16:colId xmlns:a16="http://schemas.microsoft.com/office/drawing/2014/main" val="3790997705"/>
                    </a:ext>
                  </a:extLst>
                </a:gridCol>
                <a:gridCol w="1318846">
                  <a:extLst>
                    <a:ext uri="{9D8B030D-6E8A-4147-A177-3AD203B41FA5}">
                      <a16:colId xmlns:a16="http://schemas.microsoft.com/office/drawing/2014/main" val="4139175982"/>
                    </a:ext>
                  </a:extLst>
                </a:gridCol>
              </a:tblGrid>
              <a:tr h="233254">
                <a:tc>
                  <a:txBody>
                    <a:bodyPr/>
                    <a:lstStyle/>
                    <a:p>
                      <a:pPr algn="ctr"/>
                      <a:r>
                        <a:rPr lang="tr-TR" sz="600" b="1">
                          <a:solidFill>
                            <a:srgbClr val="FFFFFF"/>
                          </a:solidFill>
                          <a:effectLst/>
                        </a:rPr>
                        <a:t>SORU DAĞILIMI</a:t>
                      </a:r>
                      <a:endParaRPr lang="tr-TR" sz="600">
                        <a:solidFill>
                          <a:srgbClr val="FFFFFF"/>
                        </a:solidFill>
                        <a:effectLst/>
                      </a:endParaRPr>
                    </a:p>
                  </a:txBody>
                  <a:tcPr marL="5385" marR="5385" marT="64624" marB="6462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b="1">
                          <a:solidFill>
                            <a:srgbClr val="FFFFFF"/>
                          </a:solidFill>
                          <a:effectLst/>
                        </a:rPr>
                        <a:t>2022</a:t>
                      </a:r>
                      <a:endParaRPr lang="tr-TR" sz="600">
                        <a:solidFill>
                          <a:srgbClr val="FFFFFF"/>
                        </a:solidFill>
                        <a:effectLst/>
                      </a:endParaRPr>
                    </a:p>
                  </a:txBody>
                  <a:tcPr marL="5385" marR="5385" marT="64624" marB="6462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b="1">
                          <a:solidFill>
                            <a:srgbClr val="FFFFFF"/>
                          </a:solidFill>
                          <a:effectLst/>
                        </a:rPr>
                        <a:t>2021</a:t>
                      </a:r>
                      <a:endParaRPr lang="tr-TR" sz="600">
                        <a:solidFill>
                          <a:srgbClr val="FFFFFF"/>
                        </a:solidFill>
                        <a:effectLst/>
                      </a:endParaRPr>
                    </a:p>
                  </a:txBody>
                  <a:tcPr marL="5385" marR="5385" marT="64624" marB="6462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b="1">
                          <a:solidFill>
                            <a:srgbClr val="FFFFFF"/>
                          </a:solidFill>
                          <a:effectLst/>
                        </a:rPr>
                        <a:t>2020</a:t>
                      </a:r>
                      <a:endParaRPr lang="tr-TR" sz="600">
                        <a:solidFill>
                          <a:srgbClr val="FFFFFF"/>
                        </a:solidFill>
                        <a:effectLst/>
                      </a:endParaRPr>
                    </a:p>
                  </a:txBody>
                  <a:tcPr marL="5385" marR="5385" marT="64624" marB="6462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b="1">
                          <a:solidFill>
                            <a:srgbClr val="FFFFFF"/>
                          </a:solidFill>
                          <a:effectLst/>
                        </a:rPr>
                        <a:t>2019</a:t>
                      </a:r>
                      <a:endParaRPr lang="tr-TR" sz="600">
                        <a:solidFill>
                          <a:srgbClr val="FFFFFF"/>
                        </a:solidFill>
                        <a:effectLst/>
                      </a:endParaRPr>
                    </a:p>
                  </a:txBody>
                  <a:tcPr marL="5385" marR="5385" marT="64624" marB="6462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b="1">
                          <a:solidFill>
                            <a:srgbClr val="FFFFFF"/>
                          </a:solidFill>
                          <a:effectLst/>
                        </a:rPr>
                        <a:t>2018</a:t>
                      </a:r>
                      <a:endParaRPr lang="tr-TR" sz="600">
                        <a:solidFill>
                          <a:srgbClr val="FFFFFF"/>
                        </a:solidFill>
                        <a:effectLst/>
                      </a:endParaRPr>
                    </a:p>
                  </a:txBody>
                  <a:tcPr marL="5385" marR="5385" marT="64624" marB="6462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b="1">
                          <a:solidFill>
                            <a:srgbClr val="FFFFFF"/>
                          </a:solidFill>
                          <a:effectLst/>
                        </a:rPr>
                        <a:t>2017</a:t>
                      </a:r>
                      <a:endParaRPr lang="tr-TR" sz="600">
                        <a:solidFill>
                          <a:srgbClr val="FFFFFF"/>
                        </a:solidFill>
                        <a:effectLst/>
                      </a:endParaRPr>
                    </a:p>
                  </a:txBody>
                  <a:tcPr marL="5385" marR="5385" marT="64624" marB="6462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b="1">
                          <a:solidFill>
                            <a:srgbClr val="FFFFFF"/>
                          </a:solidFill>
                          <a:effectLst/>
                        </a:rPr>
                        <a:t>2016</a:t>
                      </a:r>
                      <a:endParaRPr lang="tr-TR" sz="600">
                        <a:solidFill>
                          <a:srgbClr val="FFFFFF"/>
                        </a:solidFill>
                        <a:effectLst/>
                      </a:endParaRPr>
                    </a:p>
                  </a:txBody>
                  <a:tcPr marL="5385" marR="5385" marT="64624" marB="6462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b="1">
                          <a:solidFill>
                            <a:srgbClr val="FFFFFF"/>
                          </a:solidFill>
                          <a:effectLst/>
                        </a:rPr>
                        <a:t>2015</a:t>
                      </a:r>
                      <a:endParaRPr lang="tr-TR" sz="600">
                        <a:solidFill>
                          <a:srgbClr val="FFFFFF"/>
                        </a:solidFill>
                        <a:effectLst/>
                      </a:endParaRPr>
                    </a:p>
                  </a:txBody>
                  <a:tcPr marL="5385" marR="5385" marT="64624" marB="6462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4235048452"/>
                  </a:ext>
                </a:extLst>
              </a:tr>
              <a:tr h="284366">
                <a:tc>
                  <a:txBody>
                    <a:bodyPr/>
                    <a:lstStyle/>
                    <a:p>
                      <a:pPr algn="ctr"/>
                      <a:r>
                        <a:rPr lang="tr-TR" sz="600" b="1">
                          <a:solidFill>
                            <a:srgbClr val="000000"/>
                          </a:solidFill>
                          <a:effectLst/>
                          <a:latin typeface="Tahoma" panose="020B0604030504040204" pitchFamily="34" charset="0"/>
                        </a:rPr>
                        <a:t>SORU SAYISI</a:t>
                      </a:r>
                      <a:endParaRPr lang="tr-TR" sz="600" b="0">
                        <a:solidFill>
                          <a:srgbClr val="000000"/>
                        </a:solidFill>
                        <a:effectLst/>
                        <a:latin typeface="Tahoma" panose="020B0604030504040204" pitchFamily="34" charset="0"/>
                      </a:endParaRP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1">
                          <a:solidFill>
                            <a:srgbClr val="000000"/>
                          </a:solidFill>
                          <a:effectLst/>
                          <a:latin typeface="Tahoma" panose="020B0604030504040204" pitchFamily="34" charset="0"/>
                        </a:rPr>
                        <a:t>17</a:t>
                      </a:r>
                      <a:endParaRPr lang="tr-TR" sz="600" b="0">
                        <a:solidFill>
                          <a:srgbClr val="000000"/>
                        </a:solidFill>
                        <a:effectLst/>
                        <a:latin typeface="Tahoma" panose="020B0604030504040204" pitchFamily="34" charset="0"/>
                      </a:endParaRP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1">
                          <a:solidFill>
                            <a:srgbClr val="000000"/>
                          </a:solidFill>
                          <a:effectLst/>
                          <a:latin typeface="Tahoma" panose="020B0604030504040204" pitchFamily="34" charset="0"/>
                        </a:rPr>
                        <a:t>17</a:t>
                      </a:r>
                      <a:endParaRPr lang="tr-TR" sz="600" b="0">
                        <a:solidFill>
                          <a:srgbClr val="000000"/>
                        </a:solidFill>
                        <a:effectLst/>
                        <a:latin typeface="Tahoma" panose="020B0604030504040204" pitchFamily="34" charset="0"/>
                      </a:endParaRP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1">
                          <a:solidFill>
                            <a:srgbClr val="000000"/>
                          </a:solidFill>
                          <a:effectLst/>
                          <a:latin typeface="Tahoma" panose="020B0604030504040204" pitchFamily="34" charset="0"/>
                        </a:rPr>
                        <a:t>17</a:t>
                      </a:r>
                      <a:endParaRPr lang="tr-TR" sz="600" b="0">
                        <a:solidFill>
                          <a:srgbClr val="000000"/>
                        </a:solidFill>
                        <a:effectLst/>
                        <a:latin typeface="Tahoma" panose="020B0604030504040204" pitchFamily="34" charset="0"/>
                      </a:endParaRP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1">
                          <a:solidFill>
                            <a:srgbClr val="000000"/>
                          </a:solidFill>
                          <a:effectLst/>
                          <a:latin typeface="Tahoma" panose="020B0604030504040204" pitchFamily="34" charset="0"/>
                        </a:rPr>
                        <a:t>17</a:t>
                      </a:r>
                      <a:endParaRPr lang="tr-TR" sz="600" b="0">
                        <a:solidFill>
                          <a:srgbClr val="000000"/>
                        </a:solidFill>
                        <a:effectLst/>
                        <a:latin typeface="Tahoma" panose="020B0604030504040204" pitchFamily="34" charset="0"/>
                      </a:endParaRP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1">
                          <a:solidFill>
                            <a:srgbClr val="000000"/>
                          </a:solidFill>
                          <a:effectLst/>
                          <a:latin typeface="Tahoma" panose="020B0604030504040204" pitchFamily="34" charset="0"/>
                        </a:rPr>
                        <a:t>17</a:t>
                      </a:r>
                      <a:endParaRPr lang="tr-TR" sz="600" b="0">
                        <a:solidFill>
                          <a:srgbClr val="000000"/>
                        </a:solidFill>
                        <a:effectLst/>
                        <a:latin typeface="Tahoma" panose="020B0604030504040204" pitchFamily="34" charset="0"/>
                      </a:endParaRP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1">
                          <a:solidFill>
                            <a:srgbClr val="000000"/>
                          </a:solidFill>
                          <a:effectLst/>
                          <a:latin typeface="Tahoma" panose="020B0604030504040204" pitchFamily="34" charset="0"/>
                        </a:rPr>
                        <a:t>38</a:t>
                      </a:r>
                      <a:endParaRPr lang="tr-TR" sz="600" b="0">
                        <a:solidFill>
                          <a:srgbClr val="000000"/>
                        </a:solidFill>
                        <a:effectLst/>
                        <a:latin typeface="Tahoma" panose="020B0604030504040204" pitchFamily="34" charset="0"/>
                      </a:endParaRP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1">
                          <a:solidFill>
                            <a:srgbClr val="000000"/>
                          </a:solidFill>
                          <a:effectLst/>
                          <a:latin typeface="Tahoma" panose="020B0604030504040204" pitchFamily="34" charset="0"/>
                        </a:rPr>
                        <a:t>38</a:t>
                      </a:r>
                      <a:endParaRPr lang="tr-TR" sz="600" b="0">
                        <a:solidFill>
                          <a:srgbClr val="000000"/>
                        </a:solidFill>
                        <a:effectLst/>
                        <a:latin typeface="Tahoma" panose="020B0604030504040204" pitchFamily="34" charset="0"/>
                      </a:endParaRP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1">
                          <a:solidFill>
                            <a:srgbClr val="000000"/>
                          </a:solidFill>
                          <a:effectLst/>
                          <a:latin typeface="Tahoma" panose="020B0604030504040204" pitchFamily="34" charset="0"/>
                        </a:rPr>
                        <a:t>38</a:t>
                      </a:r>
                      <a:endParaRPr lang="tr-TR" sz="600" b="0">
                        <a:solidFill>
                          <a:srgbClr val="000000"/>
                        </a:solidFill>
                        <a:effectLst/>
                        <a:latin typeface="Tahoma" panose="020B0604030504040204" pitchFamily="34" charset="0"/>
                      </a:endParaRP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4082529251"/>
                  </a:ext>
                </a:extLst>
              </a:tr>
              <a:tr h="284366">
                <a:tc>
                  <a:txBody>
                    <a:bodyPr/>
                    <a:lstStyle/>
                    <a:p>
                      <a:pPr algn="ctr"/>
                      <a:r>
                        <a:rPr lang="tr-TR" sz="800" b="1" dirty="0">
                          <a:solidFill>
                            <a:srgbClr val="000000"/>
                          </a:solidFill>
                          <a:effectLst/>
                          <a:latin typeface="Tahoma" panose="020B0604030504040204" pitchFamily="34" charset="0"/>
                        </a:rPr>
                        <a:t>İklim ve Yer Şekilleri</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5</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5</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3524265"/>
                  </a:ext>
                </a:extLst>
              </a:tr>
              <a:tr h="284366">
                <a:tc>
                  <a:txBody>
                    <a:bodyPr/>
                    <a:lstStyle/>
                    <a:p>
                      <a:pPr algn="ctr"/>
                      <a:r>
                        <a:rPr lang="tr-TR" sz="800" b="1" dirty="0">
                          <a:solidFill>
                            <a:srgbClr val="000000"/>
                          </a:solidFill>
                          <a:effectLst/>
                          <a:latin typeface="Tahoma" panose="020B0604030504040204" pitchFamily="34" charset="0"/>
                        </a:rPr>
                        <a:t>Coğrafi Konum</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818368091"/>
                  </a:ext>
                </a:extLst>
              </a:tr>
              <a:tr h="381013">
                <a:tc>
                  <a:txBody>
                    <a:bodyPr/>
                    <a:lstStyle/>
                    <a:p>
                      <a:pPr algn="ctr"/>
                      <a:r>
                        <a:rPr lang="tr-TR" sz="800" b="1" dirty="0">
                          <a:solidFill>
                            <a:srgbClr val="000000"/>
                          </a:solidFill>
                          <a:effectLst/>
                          <a:latin typeface="Tahoma" panose="020B0604030504040204" pitchFamily="34" charset="0"/>
                        </a:rPr>
                        <a:t>Dünya’nın Şekli ve Hareketleri</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1085861091"/>
                  </a:ext>
                </a:extLst>
              </a:tr>
              <a:tr h="187719">
                <a:tc>
                  <a:txBody>
                    <a:bodyPr/>
                    <a:lstStyle/>
                    <a:p>
                      <a:pPr algn="ctr"/>
                      <a:r>
                        <a:rPr lang="tr-TR" sz="800" b="1" dirty="0">
                          <a:solidFill>
                            <a:srgbClr val="000000"/>
                          </a:solidFill>
                          <a:effectLst/>
                          <a:latin typeface="Tahoma" panose="020B0604030504040204" pitchFamily="34" charset="0"/>
                        </a:rPr>
                        <a:t>Harita Bilgisi</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851900983"/>
                  </a:ext>
                </a:extLst>
              </a:tr>
              <a:tr h="284366">
                <a:tc>
                  <a:txBody>
                    <a:bodyPr/>
                    <a:lstStyle/>
                    <a:p>
                      <a:pPr algn="ctr"/>
                      <a:r>
                        <a:rPr lang="tr-TR" sz="800" b="1" dirty="0">
                          <a:solidFill>
                            <a:srgbClr val="000000"/>
                          </a:solidFill>
                          <a:effectLst/>
                          <a:latin typeface="Tahoma" panose="020B0604030504040204" pitchFamily="34" charset="0"/>
                        </a:rPr>
                        <a:t>İç ve Dış Kuvvetler</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136318023"/>
                  </a:ext>
                </a:extLst>
              </a:tr>
              <a:tr h="187719">
                <a:tc>
                  <a:txBody>
                    <a:bodyPr/>
                    <a:lstStyle/>
                    <a:p>
                      <a:pPr algn="ctr"/>
                      <a:r>
                        <a:rPr lang="tr-TR" sz="800" b="1">
                          <a:solidFill>
                            <a:srgbClr val="000000"/>
                          </a:solidFill>
                          <a:effectLst/>
                          <a:latin typeface="Tahoma" panose="020B0604030504040204" pitchFamily="34" charset="0"/>
                        </a:rPr>
                        <a:t>Ekosistem</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4</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032156978"/>
                  </a:ext>
                </a:extLst>
              </a:tr>
              <a:tr h="284366">
                <a:tc>
                  <a:txBody>
                    <a:bodyPr/>
                    <a:lstStyle/>
                    <a:p>
                      <a:pPr algn="ctr"/>
                      <a:r>
                        <a:rPr lang="tr-TR" sz="800" b="1" dirty="0">
                          <a:solidFill>
                            <a:srgbClr val="000000"/>
                          </a:solidFill>
                          <a:effectLst/>
                          <a:latin typeface="Tahoma" panose="020B0604030504040204" pitchFamily="34" charset="0"/>
                        </a:rPr>
                        <a:t>Nüfus Politikaları</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dirty="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dirty="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4</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241794675"/>
                  </a:ext>
                </a:extLst>
              </a:tr>
              <a:tr h="381013">
                <a:tc>
                  <a:txBody>
                    <a:bodyPr/>
                    <a:lstStyle/>
                    <a:p>
                      <a:pPr algn="ctr"/>
                      <a:r>
                        <a:rPr lang="tr-TR" sz="800" b="1" dirty="0">
                          <a:solidFill>
                            <a:srgbClr val="000000"/>
                          </a:solidFill>
                          <a:effectLst/>
                          <a:latin typeface="Tahoma" panose="020B0604030504040204" pitchFamily="34" charset="0"/>
                        </a:rPr>
                        <a:t>Türkiye’de Nüfus ve Yerleşme</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4</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181618659"/>
                  </a:ext>
                </a:extLst>
              </a:tr>
              <a:tr h="477660">
                <a:tc>
                  <a:txBody>
                    <a:bodyPr/>
                    <a:lstStyle/>
                    <a:p>
                      <a:pPr algn="ctr"/>
                      <a:r>
                        <a:rPr lang="tr-TR" sz="800" b="1" dirty="0">
                          <a:solidFill>
                            <a:srgbClr val="000000"/>
                          </a:solidFill>
                          <a:effectLst/>
                          <a:latin typeface="Tahoma" panose="020B0604030504040204" pitchFamily="34" charset="0"/>
                        </a:rPr>
                        <a:t>Ekonomik Faaliyetler ve Doğal Kaynaklar</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4</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448888355"/>
                  </a:ext>
                </a:extLst>
              </a:tr>
              <a:tr h="284366">
                <a:tc>
                  <a:txBody>
                    <a:bodyPr/>
                    <a:lstStyle/>
                    <a:p>
                      <a:pPr algn="ctr"/>
                      <a:r>
                        <a:rPr lang="tr-TR" sz="800" b="1" dirty="0">
                          <a:solidFill>
                            <a:srgbClr val="000000"/>
                          </a:solidFill>
                          <a:effectLst/>
                          <a:latin typeface="Tahoma" panose="020B0604030504040204" pitchFamily="34" charset="0"/>
                        </a:rPr>
                        <a:t>Göç ve Şehirleşme</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623737438"/>
                  </a:ext>
                </a:extLst>
              </a:tr>
              <a:tr h="284366">
                <a:tc>
                  <a:txBody>
                    <a:bodyPr/>
                    <a:lstStyle/>
                    <a:p>
                      <a:pPr algn="ctr"/>
                      <a:r>
                        <a:rPr lang="tr-TR" sz="800" b="1" dirty="0">
                          <a:solidFill>
                            <a:srgbClr val="000000"/>
                          </a:solidFill>
                          <a:effectLst/>
                          <a:latin typeface="Tahoma" panose="020B0604030504040204" pitchFamily="34" charset="0"/>
                        </a:rPr>
                        <a:t>Türkiye Ekonomisi</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4</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5</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5</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10</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486285887"/>
                  </a:ext>
                </a:extLst>
              </a:tr>
              <a:tr h="574307">
                <a:tc>
                  <a:txBody>
                    <a:bodyPr/>
                    <a:lstStyle/>
                    <a:p>
                      <a:pPr algn="ctr"/>
                      <a:r>
                        <a:rPr lang="tr-TR" sz="800" b="1" dirty="0">
                          <a:solidFill>
                            <a:srgbClr val="000000"/>
                          </a:solidFill>
                          <a:effectLst/>
                          <a:latin typeface="Tahoma" panose="020B0604030504040204" pitchFamily="34" charset="0"/>
                        </a:rPr>
                        <a:t>Türkiye’nin İşlevsel Bölgeleri ve Kalkınma Projeleri</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934851505"/>
                  </a:ext>
                </a:extLst>
              </a:tr>
              <a:tr h="284366">
                <a:tc>
                  <a:txBody>
                    <a:bodyPr/>
                    <a:lstStyle/>
                    <a:p>
                      <a:pPr algn="ctr"/>
                      <a:r>
                        <a:rPr lang="tr-TR" sz="800" b="1" dirty="0">
                          <a:solidFill>
                            <a:srgbClr val="000000"/>
                          </a:solidFill>
                          <a:effectLst/>
                          <a:latin typeface="Tahoma" panose="020B0604030504040204" pitchFamily="34" charset="0"/>
                        </a:rPr>
                        <a:t>Küresel Ticaret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292347217"/>
                  </a:ext>
                </a:extLst>
              </a:tr>
              <a:tr h="187719">
                <a:tc>
                  <a:txBody>
                    <a:bodyPr/>
                    <a:lstStyle/>
                    <a:p>
                      <a:pPr algn="ctr"/>
                      <a:r>
                        <a:rPr lang="tr-TR" sz="800" b="1" dirty="0">
                          <a:solidFill>
                            <a:srgbClr val="000000"/>
                          </a:solidFill>
                          <a:effectLst/>
                          <a:latin typeface="Tahoma" panose="020B0604030504040204" pitchFamily="34" charset="0"/>
                        </a:rPr>
                        <a:t>İlk Uygarlıklar</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654883047"/>
                  </a:ext>
                </a:extLst>
              </a:tr>
              <a:tr h="381013">
                <a:tc>
                  <a:txBody>
                    <a:bodyPr/>
                    <a:lstStyle/>
                    <a:p>
                      <a:pPr algn="ctr"/>
                      <a:r>
                        <a:rPr lang="tr-TR" sz="800" b="1" dirty="0">
                          <a:solidFill>
                            <a:srgbClr val="000000"/>
                          </a:solidFill>
                          <a:effectLst/>
                          <a:latin typeface="Tahoma" panose="020B0604030504040204" pitchFamily="34" charset="0"/>
                        </a:rPr>
                        <a:t>Küresel ve Bölgesel Örgütler</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99169539"/>
                  </a:ext>
                </a:extLst>
              </a:tr>
              <a:tr h="284366">
                <a:tc>
                  <a:txBody>
                    <a:bodyPr/>
                    <a:lstStyle/>
                    <a:p>
                      <a:pPr algn="ctr"/>
                      <a:r>
                        <a:rPr lang="tr-TR" sz="800" b="1" dirty="0">
                          <a:solidFill>
                            <a:srgbClr val="000000"/>
                          </a:solidFill>
                          <a:effectLst/>
                          <a:latin typeface="Tahoma" panose="020B0604030504040204" pitchFamily="34" charset="0"/>
                        </a:rPr>
                        <a:t>Ülkeler Arası Etkileşimler</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591647234"/>
                  </a:ext>
                </a:extLst>
              </a:tr>
              <a:tr h="284366">
                <a:tc>
                  <a:txBody>
                    <a:bodyPr/>
                    <a:lstStyle/>
                    <a:p>
                      <a:pPr algn="ctr"/>
                      <a:r>
                        <a:rPr lang="tr-TR" sz="800" b="1" dirty="0">
                          <a:solidFill>
                            <a:srgbClr val="000000"/>
                          </a:solidFill>
                          <a:effectLst/>
                          <a:latin typeface="Tahoma" panose="020B0604030504040204" pitchFamily="34" charset="0"/>
                        </a:rPr>
                        <a:t>Bölgeler ve Ülkeler</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4</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2</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8</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7</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997151187"/>
                  </a:ext>
                </a:extLst>
              </a:tr>
              <a:tr h="284366">
                <a:tc>
                  <a:txBody>
                    <a:bodyPr/>
                    <a:lstStyle/>
                    <a:p>
                      <a:pPr algn="ctr"/>
                      <a:r>
                        <a:rPr lang="tr-TR" sz="800" b="1" dirty="0">
                          <a:solidFill>
                            <a:srgbClr val="000000"/>
                          </a:solidFill>
                          <a:effectLst/>
                          <a:latin typeface="Tahoma" panose="020B0604030504040204" pitchFamily="34" charset="0"/>
                        </a:rPr>
                        <a:t>Çevre ve Toplum</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6</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a:solidFill>
                            <a:srgbClr val="000000"/>
                          </a:solidFill>
                          <a:effectLst/>
                          <a:latin typeface="Tahoma" panose="020B0604030504040204" pitchFamily="34" charset="0"/>
                        </a:rPr>
                        <a:t>13</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600" b="0" dirty="0">
                          <a:solidFill>
                            <a:srgbClr val="000000"/>
                          </a:solidFill>
                          <a:effectLst/>
                          <a:latin typeface="Tahoma" panose="020B0604030504040204" pitchFamily="34" charset="0"/>
                        </a:rPr>
                        <a:t>6</a:t>
                      </a:r>
                    </a:p>
                  </a:txBody>
                  <a:tcPr marL="43083" marR="43083" marT="43083" marB="4308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752323172"/>
                  </a:ext>
                </a:extLst>
              </a:tr>
            </a:tbl>
          </a:graphicData>
        </a:graphic>
      </p:graphicFrame>
      <p:sp>
        <p:nvSpPr>
          <p:cNvPr id="5" name="Rectangle 1"/>
          <p:cNvSpPr>
            <a:spLocks noChangeArrowheads="1"/>
          </p:cNvSpPr>
          <p:nvPr/>
        </p:nvSpPr>
        <p:spPr bwMode="auto">
          <a:xfrm>
            <a:off x="202224" y="97781"/>
            <a:ext cx="11139854"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2015 - 2022 AYT Coğrafya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1267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37987496"/>
              </p:ext>
            </p:extLst>
          </p:nvPr>
        </p:nvGraphicFramePr>
        <p:xfrm>
          <a:off x="360486" y="536326"/>
          <a:ext cx="11526714" cy="6128240"/>
        </p:xfrm>
        <a:graphic>
          <a:graphicData uri="http://schemas.openxmlformats.org/drawingml/2006/table">
            <a:tbl>
              <a:tblPr/>
              <a:tblGrid>
                <a:gridCol w="1921119">
                  <a:extLst>
                    <a:ext uri="{9D8B030D-6E8A-4147-A177-3AD203B41FA5}">
                      <a16:colId xmlns:a16="http://schemas.microsoft.com/office/drawing/2014/main" val="2856620034"/>
                    </a:ext>
                  </a:extLst>
                </a:gridCol>
                <a:gridCol w="1921119">
                  <a:extLst>
                    <a:ext uri="{9D8B030D-6E8A-4147-A177-3AD203B41FA5}">
                      <a16:colId xmlns:a16="http://schemas.microsoft.com/office/drawing/2014/main" val="1495592539"/>
                    </a:ext>
                  </a:extLst>
                </a:gridCol>
                <a:gridCol w="1921119">
                  <a:extLst>
                    <a:ext uri="{9D8B030D-6E8A-4147-A177-3AD203B41FA5}">
                      <a16:colId xmlns:a16="http://schemas.microsoft.com/office/drawing/2014/main" val="1140573716"/>
                    </a:ext>
                  </a:extLst>
                </a:gridCol>
                <a:gridCol w="1921119">
                  <a:extLst>
                    <a:ext uri="{9D8B030D-6E8A-4147-A177-3AD203B41FA5}">
                      <a16:colId xmlns:a16="http://schemas.microsoft.com/office/drawing/2014/main" val="1021832247"/>
                    </a:ext>
                  </a:extLst>
                </a:gridCol>
                <a:gridCol w="1921119">
                  <a:extLst>
                    <a:ext uri="{9D8B030D-6E8A-4147-A177-3AD203B41FA5}">
                      <a16:colId xmlns:a16="http://schemas.microsoft.com/office/drawing/2014/main" val="2418844809"/>
                    </a:ext>
                  </a:extLst>
                </a:gridCol>
                <a:gridCol w="1921119">
                  <a:extLst>
                    <a:ext uri="{9D8B030D-6E8A-4147-A177-3AD203B41FA5}">
                      <a16:colId xmlns:a16="http://schemas.microsoft.com/office/drawing/2014/main" val="479145022"/>
                    </a:ext>
                  </a:extLst>
                </a:gridCol>
              </a:tblGrid>
              <a:tr h="349803">
                <a:tc>
                  <a:txBody>
                    <a:bodyPr/>
                    <a:lstStyle/>
                    <a:p>
                      <a:pPr algn="ctr"/>
                      <a:r>
                        <a:rPr lang="tr-TR" sz="700" b="1">
                          <a:solidFill>
                            <a:srgbClr val="FFFFFF"/>
                          </a:solidFill>
                          <a:effectLst/>
                        </a:rPr>
                        <a:t>SORU DAĞILIMI</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2022</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2021</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2020</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2019</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2018</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369209792"/>
                  </a:ext>
                </a:extLst>
              </a:tr>
              <a:tr h="281654">
                <a:tc>
                  <a:txBody>
                    <a:bodyPr/>
                    <a:lstStyle/>
                    <a:p>
                      <a:pPr algn="ctr"/>
                      <a:r>
                        <a:rPr lang="tr-TR" sz="700" b="1">
                          <a:solidFill>
                            <a:srgbClr val="000000"/>
                          </a:solidFill>
                          <a:effectLst/>
                          <a:latin typeface="Tahoma" panose="020B0604030504040204" pitchFamily="34" charset="0"/>
                        </a:rPr>
                        <a:t>SORU SAYISI</a:t>
                      </a:r>
                      <a:endParaRPr lang="tr-TR" sz="7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dirty="0">
                          <a:solidFill>
                            <a:srgbClr val="000000"/>
                          </a:solidFill>
                          <a:effectLst/>
                          <a:latin typeface="Tahoma" panose="020B0604030504040204" pitchFamily="34" charset="0"/>
                        </a:rPr>
                        <a:t>12</a:t>
                      </a:r>
                      <a:endParaRPr lang="tr-TR" sz="800" b="0" dirty="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 12</a:t>
                      </a:r>
                      <a:endParaRPr lang="tr-TR" sz="8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12</a:t>
                      </a:r>
                      <a:endParaRPr lang="tr-TR" sz="8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12</a:t>
                      </a:r>
                      <a:endParaRPr lang="tr-TR" sz="8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a:solidFill>
                            <a:srgbClr val="000000"/>
                          </a:solidFill>
                          <a:effectLst/>
                          <a:latin typeface="Tahoma" panose="020B0604030504040204" pitchFamily="34" charset="0"/>
                        </a:rPr>
                        <a:t>12</a:t>
                      </a:r>
                      <a:endParaRPr lang="tr-TR" sz="8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3788266743"/>
                  </a:ext>
                </a:extLst>
              </a:tr>
              <a:tr h="281654">
                <a:tc>
                  <a:txBody>
                    <a:bodyPr/>
                    <a:lstStyle/>
                    <a:p>
                      <a:pPr algn="ctr"/>
                      <a:r>
                        <a:rPr lang="tr-TR" sz="700" b="0">
                          <a:solidFill>
                            <a:srgbClr val="000000"/>
                          </a:solidFill>
                          <a:effectLst/>
                          <a:latin typeface="Tahoma" panose="020B0604030504040204" pitchFamily="34" charset="0"/>
                        </a:rPr>
                        <a:t>Felsefe ve Bilim</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485342006"/>
                  </a:ext>
                </a:extLst>
              </a:tr>
              <a:tr h="281654">
                <a:tc>
                  <a:txBody>
                    <a:bodyPr/>
                    <a:lstStyle/>
                    <a:p>
                      <a:pPr algn="ctr"/>
                      <a:r>
                        <a:rPr lang="tr-TR" sz="700" b="0">
                          <a:solidFill>
                            <a:srgbClr val="000000"/>
                          </a:solidFill>
                          <a:effectLst/>
                          <a:latin typeface="Tahoma" panose="020B0604030504040204" pitchFamily="34" charset="0"/>
                        </a:rPr>
                        <a:t>Bilgi Felsefesi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687267328"/>
                  </a:ext>
                </a:extLst>
              </a:tr>
              <a:tr h="281654">
                <a:tc>
                  <a:txBody>
                    <a:bodyPr/>
                    <a:lstStyle/>
                    <a:p>
                      <a:pPr algn="ctr"/>
                      <a:r>
                        <a:rPr lang="tr-TR" sz="700" b="0">
                          <a:solidFill>
                            <a:srgbClr val="000000"/>
                          </a:solidFill>
                          <a:effectLst/>
                          <a:latin typeface="Tahoma" panose="020B0604030504040204" pitchFamily="34" charset="0"/>
                        </a:rPr>
                        <a:t>Varlık Felsefesi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026695264"/>
                  </a:ext>
                </a:extLst>
              </a:tr>
              <a:tr h="281654">
                <a:tc>
                  <a:txBody>
                    <a:bodyPr/>
                    <a:lstStyle/>
                    <a:p>
                      <a:pPr algn="ctr"/>
                      <a:r>
                        <a:rPr lang="tr-TR" sz="700" b="0">
                          <a:solidFill>
                            <a:srgbClr val="000000"/>
                          </a:solidFill>
                          <a:effectLst/>
                          <a:latin typeface="Tahoma" panose="020B0604030504040204" pitchFamily="34" charset="0"/>
                        </a:rPr>
                        <a:t>Ahlak Felsefesi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97201090"/>
                  </a:ext>
                </a:extLst>
              </a:tr>
              <a:tr h="281654">
                <a:tc>
                  <a:txBody>
                    <a:bodyPr/>
                    <a:lstStyle/>
                    <a:p>
                      <a:pPr algn="ctr"/>
                      <a:r>
                        <a:rPr lang="tr-TR" sz="700" b="0">
                          <a:solidFill>
                            <a:srgbClr val="000000"/>
                          </a:solidFill>
                          <a:effectLst/>
                          <a:latin typeface="Tahoma" panose="020B0604030504040204" pitchFamily="34" charset="0"/>
                        </a:rPr>
                        <a:t>Din Felsefesi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34264228"/>
                  </a:ext>
                </a:extLst>
              </a:tr>
              <a:tr h="281654">
                <a:tc>
                  <a:txBody>
                    <a:bodyPr/>
                    <a:lstStyle/>
                    <a:p>
                      <a:pPr algn="ctr"/>
                      <a:r>
                        <a:rPr lang="tr-TR" sz="700" b="0">
                          <a:solidFill>
                            <a:srgbClr val="000000"/>
                          </a:solidFill>
                          <a:effectLst/>
                          <a:latin typeface="Tahoma" panose="020B0604030504040204" pitchFamily="34" charset="0"/>
                        </a:rPr>
                        <a:t>20. Yüzyıl Felsefesi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03123010"/>
                  </a:ext>
                </a:extLst>
              </a:tr>
              <a:tr h="281654">
                <a:tc>
                  <a:txBody>
                    <a:bodyPr/>
                    <a:lstStyle/>
                    <a:p>
                      <a:pPr algn="ctr"/>
                      <a:r>
                        <a:rPr lang="tr-TR" sz="700" b="0">
                          <a:solidFill>
                            <a:srgbClr val="000000"/>
                          </a:solidFill>
                          <a:effectLst/>
                          <a:latin typeface="Tahoma" panose="020B0604030504040204" pitchFamily="34" charset="0"/>
                        </a:rPr>
                        <a:t>Mantığa Giriş</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85577069"/>
                  </a:ext>
                </a:extLst>
              </a:tr>
              <a:tr h="281654">
                <a:tc>
                  <a:txBody>
                    <a:bodyPr/>
                    <a:lstStyle/>
                    <a:p>
                      <a:pPr algn="ctr"/>
                      <a:r>
                        <a:rPr lang="tr-TR" sz="700" b="0">
                          <a:solidFill>
                            <a:srgbClr val="000000"/>
                          </a:solidFill>
                          <a:effectLst/>
                          <a:latin typeface="Tahoma" panose="020B0604030504040204" pitchFamily="34" charset="0"/>
                        </a:rPr>
                        <a:t>Klasik Mantık</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967355340"/>
                  </a:ext>
                </a:extLst>
              </a:tr>
              <a:tr h="281654">
                <a:tc>
                  <a:txBody>
                    <a:bodyPr/>
                    <a:lstStyle/>
                    <a:p>
                      <a:pPr algn="ctr"/>
                      <a:r>
                        <a:rPr lang="tr-TR" sz="700" b="0">
                          <a:solidFill>
                            <a:srgbClr val="000000"/>
                          </a:solidFill>
                          <a:effectLst/>
                          <a:latin typeface="Tahoma" panose="020B0604030504040204" pitchFamily="34" charset="0"/>
                        </a:rPr>
                        <a:t>Mantık ve Dil</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388186568"/>
                  </a:ext>
                </a:extLst>
              </a:tr>
              <a:tr h="281654">
                <a:tc>
                  <a:txBody>
                    <a:bodyPr/>
                    <a:lstStyle/>
                    <a:p>
                      <a:pPr algn="ctr"/>
                      <a:r>
                        <a:rPr lang="tr-TR" sz="700" b="0">
                          <a:solidFill>
                            <a:srgbClr val="000000"/>
                          </a:solidFill>
                          <a:effectLst/>
                          <a:latin typeface="Tahoma" panose="020B0604030504040204" pitchFamily="34" charset="0"/>
                        </a:rPr>
                        <a:t>Psikoloji Bilimini Tanıyalım</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256614908"/>
                  </a:ext>
                </a:extLst>
              </a:tr>
              <a:tr h="281654">
                <a:tc>
                  <a:txBody>
                    <a:bodyPr/>
                    <a:lstStyle/>
                    <a:p>
                      <a:pPr algn="ctr"/>
                      <a:r>
                        <a:rPr lang="tr-TR" sz="700" b="0">
                          <a:solidFill>
                            <a:srgbClr val="000000"/>
                          </a:solidFill>
                          <a:effectLst/>
                          <a:latin typeface="Tahoma" panose="020B0604030504040204" pitchFamily="34" charset="0"/>
                        </a:rPr>
                        <a:t>Psikolojinin Temel Süreçleri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464848749"/>
                  </a:ext>
                </a:extLst>
              </a:tr>
              <a:tr h="281654">
                <a:tc>
                  <a:txBody>
                    <a:bodyPr/>
                    <a:lstStyle/>
                    <a:p>
                      <a:pPr algn="ctr"/>
                      <a:r>
                        <a:rPr lang="tr-TR" sz="700" b="0">
                          <a:solidFill>
                            <a:srgbClr val="000000"/>
                          </a:solidFill>
                          <a:effectLst/>
                          <a:latin typeface="Tahoma" panose="020B0604030504040204" pitchFamily="34" charset="0"/>
                        </a:rPr>
                        <a:t>Öğrenme Bellek Düşünme</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893402748"/>
                  </a:ext>
                </a:extLst>
              </a:tr>
              <a:tr h="281654">
                <a:tc>
                  <a:txBody>
                    <a:bodyPr/>
                    <a:lstStyle/>
                    <a:p>
                      <a:pPr algn="ctr"/>
                      <a:r>
                        <a:rPr lang="tr-TR" sz="700" b="0">
                          <a:solidFill>
                            <a:srgbClr val="000000"/>
                          </a:solidFill>
                          <a:effectLst/>
                          <a:latin typeface="Tahoma" panose="020B0604030504040204" pitchFamily="34" charset="0"/>
                        </a:rPr>
                        <a:t>Ruh Sağlığının Temelleri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685439377"/>
                  </a:ext>
                </a:extLst>
              </a:tr>
              <a:tr h="281654">
                <a:tc>
                  <a:txBody>
                    <a:bodyPr/>
                    <a:lstStyle/>
                    <a:p>
                      <a:pPr algn="ctr"/>
                      <a:r>
                        <a:rPr lang="tr-TR" sz="700" b="0">
                          <a:solidFill>
                            <a:srgbClr val="000000"/>
                          </a:solidFill>
                          <a:effectLst/>
                          <a:latin typeface="Tahoma" panose="020B0604030504040204" pitchFamily="34" charset="0"/>
                        </a:rPr>
                        <a:t>Sosyolojiye Giriş</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098297778"/>
                  </a:ext>
                </a:extLst>
              </a:tr>
              <a:tr h="281654">
                <a:tc>
                  <a:txBody>
                    <a:bodyPr/>
                    <a:lstStyle/>
                    <a:p>
                      <a:pPr algn="ctr"/>
                      <a:r>
                        <a:rPr lang="tr-TR" sz="700" b="0">
                          <a:solidFill>
                            <a:srgbClr val="000000"/>
                          </a:solidFill>
                          <a:effectLst/>
                          <a:latin typeface="Tahoma" panose="020B0604030504040204" pitchFamily="34" charset="0"/>
                        </a:rPr>
                        <a:t>Birey ve Toplum</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758503445"/>
                  </a:ext>
                </a:extLst>
              </a:tr>
              <a:tr h="281654">
                <a:tc>
                  <a:txBody>
                    <a:bodyPr/>
                    <a:lstStyle/>
                    <a:p>
                      <a:pPr algn="ctr"/>
                      <a:r>
                        <a:rPr lang="tr-TR" sz="700" b="0">
                          <a:solidFill>
                            <a:srgbClr val="000000"/>
                          </a:solidFill>
                          <a:effectLst/>
                          <a:latin typeface="Tahoma" panose="020B0604030504040204" pitchFamily="34" charset="0"/>
                        </a:rPr>
                        <a:t>Toplumsal Yapı</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194139211"/>
                  </a:ext>
                </a:extLst>
              </a:tr>
              <a:tr h="427011">
                <a:tc>
                  <a:txBody>
                    <a:bodyPr/>
                    <a:lstStyle/>
                    <a:p>
                      <a:pPr algn="ctr"/>
                      <a:r>
                        <a:rPr lang="tr-TR" sz="700" b="0">
                          <a:solidFill>
                            <a:srgbClr val="000000"/>
                          </a:solidFill>
                          <a:effectLst/>
                          <a:latin typeface="Tahoma" panose="020B0604030504040204" pitchFamily="34" charset="0"/>
                        </a:rPr>
                        <a:t>Toplumsal Değişme ve Gelişme</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14697178"/>
                  </a:ext>
                </a:extLst>
              </a:tr>
              <a:tr h="281654">
                <a:tc>
                  <a:txBody>
                    <a:bodyPr/>
                    <a:lstStyle/>
                    <a:p>
                      <a:pPr algn="ctr"/>
                      <a:r>
                        <a:rPr lang="tr-TR" sz="700" b="0">
                          <a:solidFill>
                            <a:srgbClr val="000000"/>
                          </a:solidFill>
                          <a:effectLst/>
                          <a:latin typeface="Tahoma" panose="020B0604030504040204" pitchFamily="34" charset="0"/>
                        </a:rPr>
                        <a:t>Toplum ve Kültür</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0" dirty="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449274032"/>
                  </a:ext>
                </a:extLst>
              </a:tr>
              <a:tr h="281654">
                <a:tc>
                  <a:txBody>
                    <a:bodyPr/>
                    <a:lstStyle/>
                    <a:p>
                      <a:pPr algn="ctr"/>
                      <a:r>
                        <a:rPr lang="tr-TR" sz="700" b="0">
                          <a:solidFill>
                            <a:srgbClr val="000000"/>
                          </a:solidFill>
                          <a:effectLst/>
                          <a:latin typeface="Tahoma" panose="020B0604030504040204" pitchFamily="34" charset="0"/>
                        </a:rPr>
                        <a:t>Toplumsal Kurumlar</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800" b="0" dirty="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403176062"/>
                  </a:ext>
                </a:extLst>
              </a:tr>
            </a:tbl>
          </a:graphicData>
        </a:graphic>
      </p:graphicFrame>
      <p:sp>
        <p:nvSpPr>
          <p:cNvPr id="5" name="Rectangle 1"/>
          <p:cNvSpPr>
            <a:spLocks noChangeArrowheads="1"/>
          </p:cNvSpPr>
          <p:nvPr/>
        </p:nvSpPr>
        <p:spPr bwMode="auto">
          <a:xfrm>
            <a:off x="641839" y="0"/>
            <a:ext cx="9522069"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2018 - 2022 AYT Felsefe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3394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11364988"/>
              </p:ext>
            </p:extLst>
          </p:nvPr>
        </p:nvGraphicFramePr>
        <p:xfrm>
          <a:off x="167052" y="405576"/>
          <a:ext cx="11878410" cy="6390881"/>
        </p:xfrm>
        <a:graphic>
          <a:graphicData uri="http://schemas.openxmlformats.org/drawingml/2006/table">
            <a:tbl>
              <a:tblPr/>
              <a:tblGrid>
                <a:gridCol w="1979735">
                  <a:extLst>
                    <a:ext uri="{9D8B030D-6E8A-4147-A177-3AD203B41FA5}">
                      <a16:colId xmlns:a16="http://schemas.microsoft.com/office/drawing/2014/main" val="3254324428"/>
                    </a:ext>
                  </a:extLst>
                </a:gridCol>
                <a:gridCol w="1979735">
                  <a:extLst>
                    <a:ext uri="{9D8B030D-6E8A-4147-A177-3AD203B41FA5}">
                      <a16:colId xmlns:a16="http://schemas.microsoft.com/office/drawing/2014/main" val="121036884"/>
                    </a:ext>
                  </a:extLst>
                </a:gridCol>
                <a:gridCol w="1979735">
                  <a:extLst>
                    <a:ext uri="{9D8B030D-6E8A-4147-A177-3AD203B41FA5}">
                      <a16:colId xmlns:a16="http://schemas.microsoft.com/office/drawing/2014/main" val="3890077237"/>
                    </a:ext>
                  </a:extLst>
                </a:gridCol>
                <a:gridCol w="1979735">
                  <a:extLst>
                    <a:ext uri="{9D8B030D-6E8A-4147-A177-3AD203B41FA5}">
                      <a16:colId xmlns:a16="http://schemas.microsoft.com/office/drawing/2014/main" val="2500581120"/>
                    </a:ext>
                  </a:extLst>
                </a:gridCol>
                <a:gridCol w="1979735">
                  <a:extLst>
                    <a:ext uri="{9D8B030D-6E8A-4147-A177-3AD203B41FA5}">
                      <a16:colId xmlns:a16="http://schemas.microsoft.com/office/drawing/2014/main" val="2149130755"/>
                    </a:ext>
                  </a:extLst>
                </a:gridCol>
                <a:gridCol w="1979735">
                  <a:extLst>
                    <a:ext uri="{9D8B030D-6E8A-4147-A177-3AD203B41FA5}">
                      <a16:colId xmlns:a16="http://schemas.microsoft.com/office/drawing/2014/main" val="1032498044"/>
                    </a:ext>
                  </a:extLst>
                </a:gridCol>
              </a:tblGrid>
              <a:tr h="500571">
                <a:tc>
                  <a:txBody>
                    <a:bodyPr/>
                    <a:lstStyle/>
                    <a:p>
                      <a:pPr algn="ctr"/>
                      <a:r>
                        <a:rPr lang="tr-TR" sz="900" b="1">
                          <a:solidFill>
                            <a:srgbClr val="FFFFFF"/>
                          </a:solidFill>
                          <a:effectLst/>
                        </a:rPr>
                        <a:t>SORU DAĞILIMI</a:t>
                      </a:r>
                      <a:endParaRPr lang="tr-TR" sz="900">
                        <a:solidFill>
                          <a:srgbClr val="FFFFFF"/>
                        </a:solidFill>
                        <a:effectLst/>
                      </a:endParaRPr>
                    </a:p>
                  </a:txBody>
                  <a:tcPr marL="8525" marR="8525" marT="102304" marB="10230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2022</a:t>
                      </a:r>
                      <a:endParaRPr lang="tr-TR" sz="900">
                        <a:solidFill>
                          <a:srgbClr val="FFFFFF"/>
                        </a:solidFill>
                        <a:effectLst/>
                      </a:endParaRPr>
                    </a:p>
                  </a:txBody>
                  <a:tcPr marL="8525" marR="8525" marT="102304" marB="10230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2021</a:t>
                      </a:r>
                      <a:endParaRPr lang="tr-TR" sz="900">
                        <a:solidFill>
                          <a:srgbClr val="FFFFFF"/>
                        </a:solidFill>
                        <a:effectLst/>
                      </a:endParaRPr>
                    </a:p>
                  </a:txBody>
                  <a:tcPr marL="8525" marR="8525" marT="102304" marB="10230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2020</a:t>
                      </a:r>
                      <a:endParaRPr lang="tr-TR" sz="900">
                        <a:solidFill>
                          <a:srgbClr val="FFFFFF"/>
                        </a:solidFill>
                        <a:effectLst/>
                      </a:endParaRPr>
                    </a:p>
                  </a:txBody>
                  <a:tcPr marL="8525" marR="8525" marT="102304" marB="10230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2019</a:t>
                      </a:r>
                      <a:endParaRPr lang="tr-TR" sz="900">
                        <a:solidFill>
                          <a:srgbClr val="FFFFFF"/>
                        </a:solidFill>
                        <a:effectLst/>
                      </a:endParaRPr>
                    </a:p>
                  </a:txBody>
                  <a:tcPr marL="8525" marR="8525" marT="102304" marB="10230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900" b="1">
                          <a:solidFill>
                            <a:srgbClr val="FFFFFF"/>
                          </a:solidFill>
                          <a:effectLst/>
                        </a:rPr>
                        <a:t>2018</a:t>
                      </a:r>
                      <a:endParaRPr lang="tr-TR" sz="900">
                        <a:solidFill>
                          <a:srgbClr val="FFFFFF"/>
                        </a:solidFill>
                        <a:effectLst/>
                      </a:endParaRPr>
                    </a:p>
                  </a:txBody>
                  <a:tcPr marL="8525" marR="8525" marT="102304" marB="102304"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2071733307"/>
                  </a:ext>
                </a:extLst>
              </a:tr>
              <a:tr h="400679">
                <a:tc>
                  <a:txBody>
                    <a:bodyPr/>
                    <a:lstStyle/>
                    <a:p>
                      <a:pPr algn="ctr"/>
                      <a:r>
                        <a:rPr lang="tr-TR" sz="900" b="1">
                          <a:solidFill>
                            <a:srgbClr val="000000"/>
                          </a:solidFill>
                          <a:effectLst/>
                          <a:latin typeface="Tahoma" panose="020B0604030504040204" pitchFamily="34" charset="0"/>
                        </a:rPr>
                        <a:t>SORU SAYISI</a:t>
                      </a:r>
                      <a:endParaRPr lang="tr-TR" sz="900" b="0">
                        <a:solidFill>
                          <a:srgbClr val="000000"/>
                        </a:solidFill>
                        <a:effectLst/>
                        <a:latin typeface="Tahoma" panose="020B0604030504040204" pitchFamily="34" charset="0"/>
                      </a:endParaRP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6</a:t>
                      </a:r>
                      <a:endParaRPr lang="tr-TR" sz="900" b="0">
                        <a:solidFill>
                          <a:srgbClr val="000000"/>
                        </a:solidFill>
                        <a:effectLst/>
                        <a:latin typeface="Tahoma" panose="020B0604030504040204" pitchFamily="34" charset="0"/>
                      </a:endParaRP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 6</a:t>
                      </a:r>
                      <a:endParaRPr lang="tr-TR" sz="900" b="0">
                        <a:solidFill>
                          <a:srgbClr val="000000"/>
                        </a:solidFill>
                        <a:effectLst/>
                        <a:latin typeface="Tahoma" panose="020B0604030504040204" pitchFamily="34" charset="0"/>
                      </a:endParaRP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6</a:t>
                      </a:r>
                      <a:endParaRPr lang="tr-TR" sz="900" b="0">
                        <a:solidFill>
                          <a:srgbClr val="000000"/>
                        </a:solidFill>
                        <a:effectLst/>
                        <a:latin typeface="Tahoma" panose="020B0604030504040204" pitchFamily="34" charset="0"/>
                      </a:endParaRP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6</a:t>
                      </a:r>
                      <a:endParaRPr lang="tr-TR" sz="900" b="0">
                        <a:solidFill>
                          <a:srgbClr val="000000"/>
                        </a:solidFill>
                        <a:effectLst/>
                        <a:latin typeface="Tahoma" panose="020B0604030504040204" pitchFamily="34" charset="0"/>
                      </a:endParaRP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1">
                          <a:solidFill>
                            <a:srgbClr val="000000"/>
                          </a:solidFill>
                          <a:effectLst/>
                          <a:latin typeface="Tahoma" panose="020B0604030504040204" pitchFamily="34" charset="0"/>
                        </a:rPr>
                        <a:t>6</a:t>
                      </a:r>
                      <a:endParaRPr lang="tr-TR" sz="900" b="0">
                        <a:solidFill>
                          <a:srgbClr val="000000"/>
                        </a:solidFill>
                        <a:effectLst/>
                        <a:latin typeface="Tahoma" panose="020B0604030504040204" pitchFamily="34" charset="0"/>
                      </a:endParaRP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427058500"/>
                  </a:ext>
                </a:extLst>
              </a:tr>
              <a:tr h="400679">
                <a:tc>
                  <a:txBody>
                    <a:bodyPr/>
                    <a:lstStyle/>
                    <a:p>
                      <a:pPr algn="ctr"/>
                      <a:r>
                        <a:rPr lang="tr-TR" sz="900" b="1" dirty="0">
                          <a:solidFill>
                            <a:srgbClr val="000000"/>
                          </a:solidFill>
                          <a:effectLst/>
                          <a:latin typeface="Tahoma" panose="020B0604030504040204" pitchFamily="34" charset="0"/>
                        </a:rPr>
                        <a:t>Allah, İnsan İlişkisi</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02494473"/>
                  </a:ext>
                </a:extLst>
              </a:tr>
              <a:tr h="400679">
                <a:tc>
                  <a:txBody>
                    <a:bodyPr/>
                    <a:lstStyle/>
                    <a:p>
                      <a:pPr algn="ctr"/>
                      <a:r>
                        <a:rPr lang="tr-TR" sz="900" b="1" dirty="0">
                          <a:solidFill>
                            <a:srgbClr val="000000"/>
                          </a:solidFill>
                          <a:effectLst/>
                          <a:latin typeface="Tahoma" panose="020B0604030504040204" pitchFamily="34" charset="0"/>
                        </a:rPr>
                        <a:t>Dünya ve Ahiret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131655448"/>
                  </a:ext>
                </a:extLst>
              </a:tr>
              <a:tr h="601571">
                <a:tc>
                  <a:txBody>
                    <a:bodyPr/>
                    <a:lstStyle/>
                    <a:p>
                      <a:pPr algn="ctr"/>
                      <a:r>
                        <a:rPr lang="tr-TR" sz="900" b="1" dirty="0">
                          <a:solidFill>
                            <a:srgbClr val="000000"/>
                          </a:solidFill>
                          <a:effectLst/>
                          <a:latin typeface="Tahoma" panose="020B0604030504040204" pitchFamily="34" charset="0"/>
                        </a:rPr>
                        <a:t>Kur’an’a Göre Hz. Muhammed</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831616262"/>
                  </a:ext>
                </a:extLst>
              </a:tr>
              <a:tr h="479487">
                <a:tc>
                  <a:txBody>
                    <a:bodyPr/>
                    <a:lstStyle/>
                    <a:p>
                      <a:pPr algn="ctr"/>
                      <a:r>
                        <a:rPr lang="tr-TR" sz="900" b="1" dirty="0">
                          <a:solidFill>
                            <a:srgbClr val="000000"/>
                          </a:solidFill>
                          <a:effectLst/>
                          <a:latin typeface="Tahoma" panose="020B0604030504040204" pitchFamily="34" charset="0"/>
                        </a:rPr>
                        <a:t>Kur’an’da Bazı Kavramlar</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endParaRPr lang="tr-TR" sz="1600"/>
                    </a:p>
                  </a:txBody>
                  <a:tcPr marL="81843" marR="81843" marT="40922" marB="40922">
                    <a:lnL w="9525" cap="flat" cmpd="sng" algn="ctr">
                      <a:solidFill>
                        <a:srgbClr val="DDDDDD"/>
                      </a:solidFill>
                      <a:prstDash val="solid"/>
                      <a:round/>
                      <a:headEnd type="none" w="med" len="med"/>
                      <a:tailEnd type="none" w="med" len="med"/>
                    </a:lnL>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96367408"/>
                  </a:ext>
                </a:extLst>
              </a:tr>
              <a:tr h="400679">
                <a:tc>
                  <a:txBody>
                    <a:bodyPr/>
                    <a:lstStyle/>
                    <a:p>
                      <a:pPr algn="ctr"/>
                      <a:r>
                        <a:rPr lang="tr-TR" sz="900" b="1" dirty="0">
                          <a:solidFill>
                            <a:srgbClr val="000000"/>
                          </a:solidFill>
                          <a:effectLst/>
                          <a:latin typeface="Tahoma" panose="020B0604030504040204" pitchFamily="34" charset="0"/>
                        </a:rPr>
                        <a:t>Kur’an’dan Mesajlar</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462970106"/>
                  </a:ext>
                </a:extLst>
              </a:tr>
              <a:tr h="400679">
                <a:tc>
                  <a:txBody>
                    <a:bodyPr/>
                    <a:lstStyle/>
                    <a:p>
                      <a:pPr algn="ctr"/>
                      <a:r>
                        <a:rPr lang="tr-TR" sz="900" b="1" dirty="0">
                          <a:solidFill>
                            <a:srgbClr val="000000"/>
                          </a:solidFill>
                          <a:effectLst/>
                          <a:latin typeface="Tahoma" panose="020B0604030504040204" pitchFamily="34" charset="0"/>
                        </a:rPr>
                        <a:t>İnançla İlgili Meseleler</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450961337"/>
                  </a:ext>
                </a:extLst>
              </a:tr>
              <a:tr h="400679">
                <a:tc>
                  <a:txBody>
                    <a:bodyPr/>
                    <a:lstStyle/>
                    <a:p>
                      <a:pPr algn="ctr"/>
                      <a:r>
                        <a:rPr lang="tr-TR" sz="900" b="1" dirty="0">
                          <a:solidFill>
                            <a:srgbClr val="000000"/>
                          </a:solidFill>
                          <a:effectLst/>
                          <a:latin typeface="Tahoma" panose="020B0604030504040204" pitchFamily="34" charset="0"/>
                        </a:rPr>
                        <a:t>Yahudilik ve Hristiyanlık</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708163182"/>
                  </a:ext>
                </a:extLst>
              </a:tr>
              <a:tr h="400679">
                <a:tc>
                  <a:txBody>
                    <a:bodyPr/>
                    <a:lstStyle/>
                    <a:p>
                      <a:pPr algn="ctr"/>
                      <a:r>
                        <a:rPr lang="tr-TR" sz="900" b="1" dirty="0">
                          <a:solidFill>
                            <a:srgbClr val="000000"/>
                          </a:solidFill>
                          <a:effectLst/>
                          <a:latin typeface="Tahoma" panose="020B0604030504040204" pitchFamily="34" charset="0"/>
                        </a:rPr>
                        <a:t>İslam ve Bilim</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3</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44493363"/>
                  </a:ext>
                </a:extLst>
              </a:tr>
              <a:tr h="400679">
                <a:tc>
                  <a:txBody>
                    <a:bodyPr/>
                    <a:lstStyle/>
                    <a:p>
                      <a:pPr algn="ctr"/>
                      <a:r>
                        <a:rPr lang="tr-TR" sz="900" b="1" dirty="0">
                          <a:solidFill>
                            <a:srgbClr val="000000"/>
                          </a:solidFill>
                          <a:effectLst/>
                          <a:latin typeface="Tahoma" panose="020B0604030504040204" pitchFamily="34" charset="0"/>
                        </a:rPr>
                        <a:t>Anadolu’da İslam</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374211053"/>
                  </a:ext>
                </a:extLst>
              </a:tr>
              <a:tr h="802462">
                <a:tc>
                  <a:txBody>
                    <a:bodyPr/>
                    <a:lstStyle/>
                    <a:p>
                      <a:pPr algn="ctr"/>
                      <a:r>
                        <a:rPr lang="tr-TR" sz="900" b="1" dirty="0">
                          <a:solidFill>
                            <a:srgbClr val="000000"/>
                          </a:solidFill>
                          <a:effectLst/>
                          <a:latin typeface="Tahoma" panose="020B0604030504040204" pitchFamily="34" charset="0"/>
                        </a:rPr>
                        <a:t>İslam Düşüncesinde Tasavvufi Yorumlar ve Mezhepler</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376703753"/>
                  </a:ext>
                </a:extLst>
              </a:tr>
              <a:tr h="400679">
                <a:tc>
                  <a:txBody>
                    <a:bodyPr/>
                    <a:lstStyle/>
                    <a:p>
                      <a:pPr algn="ctr"/>
                      <a:r>
                        <a:rPr lang="tr-TR" sz="900" b="1" dirty="0">
                          <a:solidFill>
                            <a:srgbClr val="000000"/>
                          </a:solidFill>
                          <a:effectLst/>
                          <a:latin typeface="Tahoma" panose="020B0604030504040204" pitchFamily="34" charset="0"/>
                        </a:rPr>
                        <a:t>Güncel Dini Meseleler</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96163278"/>
                  </a:ext>
                </a:extLst>
              </a:tr>
              <a:tr h="400679">
                <a:tc>
                  <a:txBody>
                    <a:bodyPr/>
                    <a:lstStyle/>
                    <a:p>
                      <a:pPr algn="ctr"/>
                      <a:r>
                        <a:rPr lang="tr-TR" sz="900" b="1" dirty="0">
                          <a:solidFill>
                            <a:srgbClr val="000000"/>
                          </a:solidFill>
                          <a:effectLst/>
                          <a:latin typeface="Tahoma" panose="020B0604030504040204" pitchFamily="34" charset="0"/>
                        </a:rPr>
                        <a:t>Hint ve Çin Dinleri</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68203" marR="68203" marT="68203" marB="6820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606531724"/>
                  </a:ext>
                </a:extLst>
              </a:tr>
            </a:tbl>
          </a:graphicData>
        </a:graphic>
      </p:graphicFrame>
      <p:sp>
        <p:nvSpPr>
          <p:cNvPr id="5" name="Rectangle 1"/>
          <p:cNvSpPr>
            <a:spLocks noChangeArrowheads="1"/>
          </p:cNvSpPr>
          <p:nvPr/>
        </p:nvSpPr>
        <p:spPr bwMode="auto">
          <a:xfrm>
            <a:off x="492369" y="51628"/>
            <a:ext cx="10744200" cy="3539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2018 - 2022 AYT Din Kültürü ve Ahlak Bilgisi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5736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623971952"/>
              </p:ext>
            </p:extLst>
          </p:nvPr>
        </p:nvGraphicFramePr>
        <p:xfrm>
          <a:off x="167052" y="580286"/>
          <a:ext cx="11500338" cy="6290862"/>
        </p:xfrm>
        <a:graphic>
          <a:graphicData uri="http://schemas.openxmlformats.org/drawingml/2006/table">
            <a:tbl>
              <a:tblPr/>
              <a:tblGrid>
                <a:gridCol w="1916723">
                  <a:extLst>
                    <a:ext uri="{9D8B030D-6E8A-4147-A177-3AD203B41FA5}">
                      <a16:colId xmlns:a16="http://schemas.microsoft.com/office/drawing/2014/main" val="362120518"/>
                    </a:ext>
                  </a:extLst>
                </a:gridCol>
                <a:gridCol w="1916723">
                  <a:extLst>
                    <a:ext uri="{9D8B030D-6E8A-4147-A177-3AD203B41FA5}">
                      <a16:colId xmlns:a16="http://schemas.microsoft.com/office/drawing/2014/main" val="2219062252"/>
                    </a:ext>
                  </a:extLst>
                </a:gridCol>
                <a:gridCol w="1916723">
                  <a:extLst>
                    <a:ext uri="{9D8B030D-6E8A-4147-A177-3AD203B41FA5}">
                      <a16:colId xmlns:a16="http://schemas.microsoft.com/office/drawing/2014/main" val="3030466239"/>
                    </a:ext>
                  </a:extLst>
                </a:gridCol>
                <a:gridCol w="1916723">
                  <a:extLst>
                    <a:ext uri="{9D8B030D-6E8A-4147-A177-3AD203B41FA5}">
                      <a16:colId xmlns:a16="http://schemas.microsoft.com/office/drawing/2014/main" val="450592121"/>
                    </a:ext>
                  </a:extLst>
                </a:gridCol>
                <a:gridCol w="1916723">
                  <a:extLst>
                    <a:ext uri="{9D8B030D-6E8A-4147-A177-3AD203B41FA5}">
                      <a16:colId xmlns:a16="http://schemas.microsoft.com/office/drawing/2014/main" val="2773518620"/>
                    </a:ext>
                  </a:extLst>
                </a:gridCol>
                <a:gridCol w="1916723">
                  <a:extLst>
                    <a:ext uri="{9D8B030D-6E8A-4147-A177-3AD203B41FA5}">
                      <a16:colId xmlns:a16="http://schemas.microsoft.com/office/drawing/2014/main" val="1874270996"/>
                    </a:ext>
                  </a:extLst>
                </a:gridCol>
              </a:tblGrid>
              <a:tr h="232653">
                <a:tc>
                  <a:txBody>
                    <a:bodyPr/>
                    <a:lstStyle/>
                    <a:p>
                      <a:pPr algn="ctr"/>
                      <a:r>
                        <a:rPr lang="tr-TR" sz="400" b="1">
                          <a:solidFill>
                            <a:srgbClr val="FFFFFF"/>
                          </a:solidFill>
                          <a:effectLst/>
                        </a:rPr>
                        <a:t>SORU DAĞILIMI</a:t>
                      </a:r>
                      <a:endParaRPr lang="tr-TR" sz="400">
                        <a:solidFill>
                          <a:srgbClr val="FFFFFF"/>
                        </a:solidFill>
                        <a:effectLst/>
                      </a:endParaRPr>
                    </a:p>
                  </a:txBody>
                  <a:tcPr marL="4127" marR="4127" marT="49522" marB="49522"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dirty="0">
                          <a:solidFill>
                            <a:srgbClr val="FFFFFF"/>
                          </a:solidFill>
                          <a:effectLst/>
                        </a:rPr>
                        <a:t>2022</a:t>
                      </a:r>
                      <a:endParaRPr lang="tr-TR" sz="800" dirty="0">
                        <a:solidFill>
                          <a:srgbClr val="FFFFFF"/>
                        </a:solidFill>
                        <a:effectLst/>
                      </a:endParaRPr>
                    </a:p>
                  </a:txBody>
                  <a:tcPr marL="4127" marR="4127" marT="49522" marB="49522"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2021</a:t>
                      </a:r>
                      <a:endParaRPr lang="tr-TR" sz="800">
                        <a:solidFill>
                          <a:srgbClr val="FFFFFF"/>
                        </a:solidFill>
                        <a:effectLst/>
                      </a:endParaRPr>
                    </a:p>
                  </a:txBody>
                  <a:tcPr marL="4127" marR="4127" marT="49522" marB="49522"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2020</a:t>
                      </a:r>
                      <a:endParaRPr lang="tr-TR" sz="800">
                        <a:solidFill>
                          <a:srgbClr val="FFFFFF"/>
                        </a:solidFill>
                        <a:effectLst/>
                      </a:endParaRPr>
                    </a:p>
                  </a:txBody>
                  <a:tcPr marL="4127" marR="4127" marT="49522" marB="49522"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2019</a:t>
                      </a:r>
                      <a:endParaRPr lang="tr-TR" sz="800">
                        <a:solidFill>
                          <a:srgbClr val="FFFFFF"/>
                        </a:solidFill>
                        <a:effectLst/>
                      </a:endParaRPr>
                    </a:p>
                  </a:txBody>
                  <a:tcPr marL="4127" marR="4127" marT="49522" marB="49522"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800" b="1">
                          <a:solidFill>
                            <a:srgbClr val="FFFFFF"/>
                          </a:solidFill>
                          <a:effectLst/>
                        </a:rPr>
                        <a:t>2018</a:t>
                      </a:r>
                      <a:endParaRPr lang="tr-TR" sz="800">
                        <a:solidFill>
                          <a:srgbClr val="FFFFFF"/>
                        </a:solidFill>
                        <a:effectLst/>
                      </a:endParaRPr>
                    </a:p>
                  </a:txBody>
                  <a:tcPr marL="4127" marR="4127" marT="49522" marB="49522"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2302257446"/>
                  </a:ext>
                </a:extLst>
              </a:tr>
              <a:tr h="180592">
                <a:tc>
                  <a:txBody>
                    <a:bodyPr/>
                    <a:lstStyle/>
                    <a:p>
                      <a:pPr algn="ctr"/>
                      <a:r>
                        <a:rPr lang="tr-TR" sz="400" b="1">
                          <a:solidFill>
                            <a:srgbClr val="000000"/>
                          </a:solidFill>
                          <a:effectLst/>
                          <a:latin typeface="Tahoma" panose="020B0604030504040204" pitchFamily="34" charset="0"/>
                        </a:rPr>
                        <a:t>SORU SAYISI</a:t>
                      </a:r>
                      <a:endParaRPr lang="tr-TR" sz="400" b="0">
                        <a:solidFill>
                          <a:srgbClr val="000000"/>
                        </a:solidFill>
                        <a:effectLst/>
                        <a:latin typeface="Tahoma" panose="020B0604030504040204" pitchFamily="34" charset="0"/>
                      </a:endParaRP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dirty="0">
                          <a:solidFill>
                            <a:srgbClr val="000000"/>
                          </a:solidFill>
                          <a:effectLst/>
                          <a:latin typeface="Tahoma" panose="020B0604030504040204" pitchFamily="34" charset="0"/>
                        </a:rPr>
                        <a:t>14</a:t>
                      </a:r>
                      <a:endParaRPr lang="tr-TR" sz="800" b="0" dirty="0">
                        <a:solidFill>
                          <a:srgbClr val="000000"/>
                        </a:solidFill>
                        <a:effectLst/>
                        <a:latin typeface="Tahoma" panose="020B0604030504040204" pitchFamily="34" charset="0"/>
                      </a:endParaRP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dirty="0">
                          <a:solidFill>
                            <a:srgbClr val="000000"/>
                          </a:solidFill>
                          <a:effectLst/>
                          <a:latin typeface="Tahoma" panose="020B0604030504040204" pitchFamily="34" charset="0"/>
                        </a:rPr>
                        <a:t> 14</a:t>
                      </a:r>
                      <a:endParaRPr lang="tr-TR" sz="800" b="0" dirty="0">
                        <a:solidFill>
                          <a:srgbClr val="000000"/>
                        </a:solidFill>
                        <a:effectLst/>
                        <a:latin typeface="Tahoma" panose="020B0604030504040204" pitchFamily="34" charset="0"/>
                      </a:endParaRP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dirty="0">
                          <a:solidFill>
                            <a:srgbClr val="000000"/>
                          </a:solidFill>
                          <a:effectLst/>
                          <a:latin typeface="Tahoma" panose="020B0604030504040204" pitchFamily="34" charset="0"/>
                        </a:rPr>
                        <a:t>14</a:t>
                      </a:r>
                      <a:endParaRPr lang="tr-TR" sz="800" b="0" dirty="0">
                        <a:solidFill>
                          <a:srgbClr val="000000"/>
                        </a:solidFill>
                        <a:effectLst/>
                        <a:latin typeface="Tahoma" panose="020B0604030504040204" pitchFamily="34" charset="0"/>
                      </a:endParaRP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dirty="0">
                          <a:solidFill>
                            <a:srgbClr val="000000"/>
                          </a:solidFill>
                          <a:effectLst/>
                          <a:latin typeface="Tahoma" panose="020B0604030504040204" pitchFamily="34" charset="0"/>
                        </a:rPr>
                        <a:t>14</a:t>
                      </a:r>
                      <a:endParaRPr lang="tr-TR" sz="800" b="0" dirty="0">
                        <a:solidFill>
                          <a:srgbClr val="000000"/>
                        </a:solidFill>
                        <a:effectLst/>
                        <a:latin typeface="Tahoma" panose="020B0604030504040204" pitchFamily="34" charset="0"/>
                      </a:endParaRP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800" b="1" dirty="0">
                          <a:solidFill>
                            <a:srgbClr val="000000"/>
                          </a:solidFill>
                          <a:effectLst/>
                          <a:latin typeface="Tahoma" panose="020B0604030504040204" pitchFamily="34" charset="0"/>
                        </a:rPr>
                        <a:t>14</a:t>
                      </a:r>
                      <a:endParaRPr lang="tr-TR" sz="800" b="0" dirty="0">
                        <a:solidFill>
                          <a:srgbClr val="000000"/>
                        </a:solidFill>
                        <a:effectLst/>
                        <a:latin typeface="Tahoma" panose="020B0604030504040204" pitchFamily="34" charset="0"/>
                      </a:endParaRP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253949063"/>
                  </a:ext>
                </a:extLst>
              </a:tr>
              <a:tr h="186122">
                <a:tc>
                  <a:txBody>
                    <a:bodyPr/>
                    <a:lstStyle/>
                    <a:p>
                      <a:pPr algn="ctr"/>
                      <a:r>
                        <a:rPr lang="tr-TR" sz="800" b="1" dirty="0">
                          <a:solidFill>
                            <a:srgbClr val="000000"/>
                          </a:solidFill>
                          <a:effectLst/>
                          <a:latin typeface="Tahoma" panose="020B0604030504040204" pitchFamily="34" charset="0"/>
                        </a:rPr>
                        <a:t>Vektörler</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038239305"/>
                  </a:ext>
                </a:extLst>
              </a:tr>
              <a:tr h="186122">
                <a:tc>
                  <a:txBody>
                    <a:bodyPr/>
                    <a:lstStyle/>
                    <a:p>
                      <a:pPr algn="ctr"/>
                      <a:r>
                        <a:rPr lang="tr-TR" sz="800" b="1" dirty="0">
                          <a:solidFill>
                            <a:srgbClr val="000000"/>
                          </a:solidFill>
                          <a:effectLst/>
                          <a:latin typeface="Tahoma" panose="020B0604030504040204" pitchFamily="34" charset="0"/>
                        </a:rPr>
                        <a:t>Bağıl Hareket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712625140"/>
                  </a:ext>
                </a:extLst>
              </a:tr>
              <a:tr h="186122">
                <a:tc>
                  <a:txBody>
                    <a:bodyPr/>
                    <a:lstStyle/>
                    <a:p>
                      <a:pPr algn="ctr"/>
                      <a:r>
                        <a:rPr lang="tr-TR" sz="800" b="1" dirty="0">
                          <a:solidFill>
                            <a:srgbClr val="000000"/>
                          </a:solidFill>
                          <a:effectLst/>
                          <a:latin typeface="Tahoma" panose="020B0604030504040204" pitchFamily="34" charset="0"/>
                        </a:rPr>
                        <a:t>Newton’un Hareket Yasaları</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72667723"/>
                  </a:ext>
                </a:extLst>
              </a:tr>
              <a:tr h="279182">
                <a:tc>
                  <a:txBody>
                    <a:bodyPr/>
                    <a:lstStyle/>
                    <a:p>
                      <a:pPr algn="ctr"/>
                      <a:r>
                        <a:rPr lang="tr-TR" sz="800" b="1" dirty="0">
                          <a:solidFill>
                            <a:srgbClr val="000000"/>
                          </a:solidFill>
                          <a:effectLst/>
                          <a:latin typeface="Tahoma" panose="020B0604030504040204" pitchFamily="34" charset="0"/>
                        </a:rPr>
                        <a:t>Bir Boyutta Sabit İvmeli Hareket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871504398"/>
                  </a:ext>
                </a:extLst>
              </a:tr>
              <a:tr h="186122">
                <a:tc>
                  <a:txBody>
                    <a:bodyPr/>
                    <a:lstStyle/>
                    <a:p>
                      <a:pPr algn="ctr"/>
                      <a:r>
                        <a:rPr lang="tr-TR" sz="800" b="1" dirty="0">
                          <a:solidFill>
                            <a:srgbClr val="000000"/>
                          </a:solidFill>
                          <a:effectLst/>
                          <a:latin typeface="Tahoma" panose="020B0604030504040204" pitchFamily="34" charset="0"/>
                        </a:rPr>
                        <a:t>Atışlar</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638687088"/>
                  </a:ext>
                </a:extLst>
              </a:tr>
              <a:tr h="186122">
                <a:tc>
                  <a:txBody>
                    <a:bodyPr/>
                    <a:lstStyle/>
                    <a:p>
                      <a:pPr algn="ctr"/>
                      <a:r>
                        <a:rPr lang="es-ES" sz="800" b="1" dirty="0">
                          <a:solidFill>
                            <a:srgbClr val="000000"/>
                          </a:solidFill>
                          <a:effectLst/>
                          <a:latin typeface="Tahoma" panose="020B0604030504040204" pitchFamily="34" charset="0"/>
                        </a:rPr>
                        <a:t>İş, Güç ve Enerji II</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598683121"/>
                  </a:ext>
                </a:extLst>
              </a:tr>
              <a:tr h="186122">
                <a:tc>
                  <a:txBody>
                    <a:bodyPr/>
                    <a:lstStyle/>
                    <a:p>
                      <a:pPr algn="ctr"/>
                      <a:r>
                        <a:rPr lang="tr-TR" sz="800" b="1" dirty="0">
                          <a:solidFill>
                            <a:srgbClr val="000000"/>
                          </a:solidFill>
                          <a:effectLst/>
                          <a:latin typeface="Tahoma" panose="020B0604030504040204" pitchFamily="34" charset="0"/>
                        </a:rPr>
                        <a:t>İtme ve Momentum</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577425964"/>
                  </a:ext>
                </a:extLst>
              </a:tr>
              <a:tr h="186122">
                <a:tc>
                  <a:txBody>
                    <a:bodyPr/>
                    <a:lstStyle/>
                    <a:p>
                      <a:pPr algn="ctr"/>
                      <a:r>
                        <a:rPr lang="tr-TR" sz="800" b="1" dirty="0">
                          <a:solidFill>
                            <a:srgbClr val="000000"/>
                          </a:solidFill>
                          <a:effectLst/>
                          <a:latin typeface="Tahoma" panose="020B0604030504040204" pitchFamily="34" charset="0"/>
                        </a:rPr>
                        <a:t>Kuvvet, </a:t>
                      </a:r>
                      <a:r>
                        <a:rPr lang="tr-TR" sz="800" b="1" dirty="0" err="1">
                          <a:solidFill>
                            <a:srgbClr val="000000"/>
                          </a:solidFill>
                          <a:effectLst/>
                          <a:latin typeface="Tahoma" panose="020B0604030504040204" pitchFamily="34" charset="0"/>
                        </a:rPr>
                        <a:t>Tork</a:t>
                      </a:r>
                      <a:r>
                        <a:rPr lang="tr-TR" sz="800" b="1" dirty="0">
                          <a:solidFill>
                            <a:srgbClr val="000000"/>
                          </a:solidFill>
                          <a:effectLst/>
                          <a:latin typeface="Tahoma" panose="020B0604030504040204" pitchFamily="34" charset="0"/>
                        </a:rPr>
                        <a:t> ve Denge</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51918018"/>
                  </a:ext>
                </a:extLst>
              </a:tr>
              <a:tr h="186122">
                <a:tc>
                  <a:txBody>
                    <a:bodyPr/>
                    <a:lstStyle/>
                    <a:p>
                      <a:pPr algn="ctr"/>
                      <a:r>
                        <a:rPr lang="tr-TR" sz="800" b="1" dirty="0">
                          <a:solidFill>
                            <a:srgbClr val="000000"/>
                          </a:solidFill>
                          <a:effectLst/>
                          <a:latin typeface="Tahoma" panose="020B0604030504040204" pitchFamily="34" charset="0"/>
                        </a:rPr>
                        <a:t>Kütle Merkezi</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93404810"/>
                  </a:ext>
                </a:extLst>
              </a:tr>
              <a:tr h="186122">
                <a:tc>
                  <a:txBody>
                    <a:bodyPr/>
                    <a:lstStyle/>
                    <a:p>
                      <a:pPr algn="ctr"/>
                      <a:r>
                        <a:rPr lang="tr-TR" sz="800" b="1" dirty="0">
                          <a:solidFill>
                            <a:srgbClr val="000000"/>
                          </a:solidFill>
                          <a:effectLst/>
                          <a:latin typeface="Tahoma" panose="020B0604030504040204" pitchFamily="34" charset="0"/>
                        </a:rPr>
                        <a:t>Basit Makineler</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032010463"/>
                  </a:ext>
                </a:extLst>
              </a:tr>
              <a:tr h="186122">
                <a:tc>
                  <a:txBody>
                    <a:bodyPr/>
                    <a:lstStyle/>
                    <a:p>
                      <a:pPr algn="ctr"/>
                      <a:r>
                        <a:rPr lang="tr-TR" sz="800" b="1" dirty="0">
                          <a:solidFill>
                            <a:srgbClr val="000000"/>
                          </a:solidFill>
                          <a:effectLst/>
                          <a:latin typeface="Tahoma" panose="020B0604030504040204" pitchFamily="34" charset="0"/>
                        </a:rPr>
                        <a:t>Elektrik Alan ve Potansiyel</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2</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309138033"/>
                  </a:ext>
                </a:extLst>
              </a:tr>
              <a:tr h="186122">
                <a:tc>
                  <a:txBody>
                    <a:bodyPr/>
                    <a:lstStyle/>
                    <a:p>
                      <a:pPr algn="ctr"/>
                      <a:r>
                        <a:rPr lang="tr-TR" sz="800" b="1" dirty="0">
                          <a:solidFill>
                            <a:srgbClr val="000000"/>
                          </a:solidFill>
                          <a:effectLst/>
                          <a:latin typeface="Tahoma" panose="020B0604030504040204" pitchFamily="34" charset="0"/>
                        </a:rPr>
                        <a:t>Paralel Levhalar ve Sığa</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454768462"/>
                  </a:ext>
                </a:extLst>
              </a:tr>
              <a:tr h="279182">
                <a:tc>
                  <a:txBody>
                    <a:bodyPr/>
                    <a:lstStyle/>
                    <a:p>
                      <a:pPr algn="ctr"/>
                      <a:r>
                        <a:rPr lang="tr-TR" sz="800" b="1" dirty="0">
                          <a:solidFill>
                            <a:srgbClr val="000000"/>
                          </a:solidFill>
                          <a:effectLst/>
                          <a:latin typeface="Tahoma" panose="020B0604030504040204" pitchFamily="34" charset="0"/>
                        </a:rPr>
                        <a:t>Manyetik Alan ve Manyetik Kuvvet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95247866"/>
                  </a:ext>
                </a:extLst>
              </a:tr>
              <a:tr h="279182">
                <a:tc>
                  <a:txBody>
                    <a:bodyPr/>
                    <a:lstStyle/>
                    <a:p>
                      <a:pPr algn="ctr"/>
                      <a:r>
                        <a:rPr lang="tr-TR" sz="800" b="1" dirty="0">
                          <a:solidFill>
                            <a:srgbClr val="000000"/>
                          </a:solidFill>
                          <a:effectLst/>
                          <a:latin typeface="Tahoma" panose="020B0604030504040204" pitchFamily="34" charset="0"/>
                        </a:rPr>
                        <a:t>İndüksiyon, Alternatif Akım ve Transformatörler</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2</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2</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2</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866588390"/>
                  </a:ext>
                </a:extLst>
              </a:tr>
              <a:tr h="186122">
                <a:tc>
                  <a:txBody>
                    <a:bodyPr/>
                    <a:lstStyle/>
                    <a:p>
                      <a:pPr algn="ctr"/>
                      <a:r>
                        <a:rPr lang="tr-TR" sz="800" b="1" dirty="0" err="1">
                          <a:solidFill>
                            <a:srgbClr val="000000"/>
                          </a:solidFill>
                          <a:effectLst/>
                          <a:latin typeface="Tahoma" panose="020B0604030504040204" pitchFamily="34" charset="0"/>
                        </a:rPr>
                        <a:t>Çembersel</a:t>
                      </a:r>
                      <a:r>
                        <a:rPr lang="tr-TR" sz="800" b="1" dirty="0">
                          <a:solidFill>
                            <a:srgbClr val="000000"/>
                          </a:solidFill>
                          <a:effectLst/>
                          <a:latin typeface="Tahoma" panose="020B0604030504040204" pitchFamily="34" charset="0"/>
                        </a:rPr>
                        <a:t> Hareket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2</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459083"/>
                  </a:ext>
                </a:extLst>
              </a:tr>
              <a:tr h="279182">
                <a:tc>
                  <a:txBody>
                    <a:bodyPr/>
                    <a:lstStyle/>
                    <a:p>
                      <a:pPr algn="ctr"/>
                      <a:r>
                        <a:rPr lang="es-ES" sz="800" b="1" dirty="0">
                          <a:solidFill>
                            <a:srgbClr val="000000"/>
                          </a:solidFill>
                          <a:effectLst/>
                          <a:latin typeface="Tahoma" panose="020B0604030504040204" pitchFamily="34" charset="0"/>
                        </a:rPr>
                        <a:t>Dönme, Yuvarlanma ve Açısal Momentum</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605848751"/>
                  </a:ext>
                </a:extLst>
              </a:tr>
              <a:tr h="279182">
                <a:tc>
                  <a:txBody>
                    <a:bodyPr/>
                    <a:lstStyle/>
                    <a:p>
                      <a:pPr algn="ctr"/>
                      <a:r>
                        <a:rPr lang="da-DK" sz="800" b="1" dirty="0">
                          <a:solidFill>
                            <a:srgbClr val="000000"/>
                          </a:solidFill>
                          <a:effectLst/>
                          <a:latin typeface="Tahoma" panose="020B0604030504040204" pitchFamily="34" charset="0"/>
                        </a:rPr>
                        <a:t>Kütle Çekim ve Kepler Yasaları</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76027964"/>
                  </a:ext>
                </a:extLst>
              </a:tr>
              <a:tr h="186122">
                <a:tc>
                  <a:txBody>
                    <a:bodyPr/>
                    <a:lstStyle/>
                    <a:p>
                      <a:pPr algn="ctr"/>
                      <a:r>
                        <a:rPr lang="tr-TR" sz="800" b="1" dirty="0">
                          <a:solidFill>
                            <a:srgbClr val="000000"/>
                          </a:solidFill>
                          <a:effectLst/>
                          <a:latin typeface="Tahoma" panose="020B0604030504040204" pitchFamily="34" charset="0"/>
                        </a:rPr>
                        <a:t>Basit </a:t>
                      </a:r>
                      <a:r>
                        <a:rPr lang="tr-TR" sz="800" b="1" dirty="0" err="1">
                          <a:solidFill>
                            <a:srgbClr val="000000"/>
                          </a:solidFill>
                          <a:effectLst/>
                          <a:latin typeface="Tahoma" panose="020B0604030504040204" pitchFamily="34" charset="0"/>
                        </a:rPr>
                        <a:t>Harmonik</a:t>
                      </a:r>
                      <a:r>
                        <a:rPr lang="tr-TR" sz="800" b="1" dirty="0">
                          <a:solidFill>
                            <a:srgbClr val="000000"/>
                          </a:solidFill>
                          <a:effectLst/>
                          <a:latin typeface="Tahoma" panose="020B0604030504040204" pitchFamily="34" charset="0"/>
                        </a:rPr>
                        <a:t> Hareket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973090155"/>
                  </a:ext>
                </a:extLst>
              </a:tr>
              <a:tr h="279182">
                <a:tc>
                  <a:txBody>
                    <a:bodyPr/>
                    <a:lstStyle/>
                    <a:p>
                      <a:pPr algn="ctr"/>
                      <a:r>
                        <a:rPr lang="nn-NO" sz="800" b="1" dirty="0">
                          <a:solidFill>
                            <a:srgbClr val="000000"/>
                          </a:solidFill>
                          <a:effectLst/>
                          <a:latin typeface="Tahoma" panose="020B0604030504040204" pitchFamily="34" charset="0"/>
                        </a:rPr>
                        <a:t>Dalga Mekaniği ve Elektromanyetik Dalgalar</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51607739"/>
                  </a:ext>
                </a:extLst>
              </a:tr>
              <a:tr h="186122">
                <a:tc>
                  <a:txBody>
                    <a:bodyPr/>
                    <a:lstStyle/>
                    <a:p>
                      <a:pPr algn="ctr"/>
                      <a:r>
                        <a:rPr lang="tr-TR" sz="800" b="1" dirty="0">
                          <a:solidFill>
                            <a:srgbClr val="000000"/>
                          </a:solidFill>
                          <a:effectLst/>
                          <a:latin typeface="Tahoma" panose="020B0604030504040204" pitchFamily="34" charset="0"/>
                        </a:rPr>
                        <a:t>Atom Modelleri</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634901282"/>
                  </a:ext>
                </a:extLst>
              </a:tr>
              <a:tr h="279182">
                <a:tc>
                  <a:txBody>
                    <a:bodyPr/>
                    <a:lstStyle/>
                    <a:p>
                      <a:pPr algn="ctr"/>
                      <a:r>
                        <a:rPr lang="tr-TR" sz="800" b="1" dirty="0">
                          <a:solidFill>
                            <a:srgbClr val="000000"/>
                          </a:solidFill>
                          <a:effectLst/>
                          <a:latin typeface="Tahoma" panose="020B0604030504040204" pitchFamily="34" charset="0"/>
                        </a:rPr>
                        <a:t>Büyük Patlama ve Parçacık Fiziği</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312416421"/>
                  </a:ext>
                </a:extLst>
              </a:tr>
              <a:tr h="186122">
                <a:tc>
                  <a:txBody>
                    <a:bodyPr/>
                    <a:lstStyle/>
                    <a:p>
                      <a:pPr algn="ctr"/>
                      <a:r>
                        <a:rPr lang="tr-TR" sz="800" b="1" dirty="0">
                          <a:solidFill>
                            <a:srgbClr val="000000"/>
                          </a:solidFill>
                          <a:effectLst/>
                          <a:latin typeface="Tahoma" panose="020B0604030504040204" pitchFamily="34" charset="0"/>
                        </a:rPr>
                        <a:t>Radyoaktivite</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333593524"/>
                  </a:ext>
                </a:extLst>
              </a:tr>
              <a:tr h="186122">
                <a:tc>
                  <a:txBody>
                    <a:bodyPr/>
                    <a:lstStyle/>
                    <a:p>
                      <a:pPr algn="ctr"/>
                      <a:r>
                        <a:rPr lang="tr-TR" sz="800" b="1" dirty="0">
                          <a:solidFill>
                            <a:srgbClr val="000000"/>
                          </a:solidFill>
                          <a:effectLst/>
                          <a:latin typeface="Tahoma" panose="020B0604030504040204" pitchFamily="34" charset="0"/>
                        </a:rPr>
                        <a:t>Özel Görelilik</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777445647"/>
                  </a:ext>
                </a:extLst>
              </a:tr>
              <a:tr h="227669">
                <a:tc>
                  <a:txBody>
                    <a:bodyPr/>
                    <a:lstStyle/>
                    <a:p>
                      <a:pPr algn="ctr"/>
                      <a:r>
                        <a:rPr lang="tr-TR" sz="800" b="1" dirty="0">
                          <a:solidFill>
                            <a:srgbClr val="000000"/>
                          </a:solidFill>
                          <a:effectLst/>
                          <a:latin typeface="Tahoma" panose="020B0604030504040204" pitchFamily="34" charset="0"/>
                        </a:rPr>
                        <a:t>Kara Cisim Işıması</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endParaRPr lang="tr-TR" sz="800" b="1" dirty="0"/>
                    </a:p>
                  </a:txBody>
                  <a:tcPr marL="39618" marR="39618" marT="19809" marB="19809">
                    <a:lnL w="9525" cap="flat" cmpd="sng" algn="ctr">
                      <a:solidFill>
                        <a:srgbClr val="DDDDDD"/>
                      </a:solidFill>
                      <a:prstDash val="solid"/>
                      <a:round/>
                      <a:headEnd type="none" w="med" len="med"/>
                      <a:tailEnd type="none" w="med" len="med"/>
                    </a:lnL>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848441995"/>
                  </a:ext>
                </a:extLst>
              </a:tr>
              <a:tr h="279182">
                <a:tc>
                  <a:txBody>
                    <a:bodyPr/>
                    <a:lstStyle/>
                    <a:p>
                      <a:pPr algn="ctr"/>
                      <a:r>
                        <a:rPr lang="tr-TR" sz="800" b="1" dirty="0">
                          <a:solidFill>
                            <a:srgbClr val="000000"/>
                          </a:solidFill>
                          <a:effectLst/>
                          <a:latin typeface="Tahoma" panose="020B0604030504040204" pitchFamily="34" charset="0"/>
                        </a:rPr>
                        <a:t>Fotoelektrik Olay ve </a:t>
                      </a:r>
                      <a:r>
                        <a:rPr lang="tr-TR" sz="800" b="1" dirty="0" err="1">
                          <a:solidFill>
                            <a:srgbClr val="000000"/>
                          </a:solidFill>
                          <a:effectLst/>
                          <a:latin typeface="Tahoma" panose="020B0604030504040204" pitchFamily="34" charset="0"/>
                        </a:rPr>
                        <a:t>Compton</a:t>
                      </a:r>
                      <a:r>
                        <a:rPr lang="tr-TR" sz="800" b="1" dirty="0">
                          <a:solidFill>
                            <a:srgbClr val="000000"/>
                          </a:solidFill>
                          <a:effectLst/>
                          <a:latin typeface="Tahoma" panose="020B0604030504040204" pitchFamily="34" charset="0"/>
                        </a:rPr>
                        <a:t> Olayı</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73767230"/>
                  </a:ext>
                </a:extLst>
              </a:tr>
              <a:tr h="279182">
                <a:tc>
                  <a:txBody>
                    <a:bodyPr/>
                    <a:lstStyle/>
                    <a:p>
                      <a:pPr algn="ctr"/>
                      <a:r>
                        <a:rPr lang="tr-TR" sz="800" b="1" dirty="0">
                          <a:solidFill>
                            <a:srgbClr val="000000"/>
                          </a:solidFill>
                          <a:effectLst/>
                          <a:latin typeface="Tahoma" panose="020B0604030504040204" pitchFamily="34" charset="0"/>
                        </a:rPr>
                        <a:t>Modern Fiziğin Teknolojideki Uygulamaları</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800" b="1" dirty="0">
                          <a:solidFill>
                            <a:srgbClr val="000000"/>
                          </a:solidFill>
                          <a:effectLst/>
                          <a:latin typeface="Tahoma" panose="020B0604030504040204" pitchFamily="34" charset="0"/>
                        </a:rPr>
                        <a:t>1</a:t>
                      </a:r>
                    </a:p>
                  </a:txBody>
                  <a:tcPr marL="33015" marR="33015" marT="33015" marB="33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878967654"/>
                  </a:ext>
                </a:extLst>
              </a:tr>
            </a:tbl>
          </a:graphicData>
        </a:graphic>
      </p:graphicFrame>
      <p:sp>
        <p:nvSpPr>
          <p:cNvPr id="5" name="Rectangle 1"/>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2018 - 2022 AYT Fizik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 </a:t>
            </a:r>
            <a:endParaRPr kumimoji="0" lang="tr-TR" altLang="tr-TR" sz="1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7868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84385158"/>
              </p:ext>
            </p:extLst>
          </p:nvPr>
        </p:nvGraphicFramePr>
        <p:xfrm>
          <a:off x="246189" y="457206"/>
          <a:ext cx="11772900" cy="6180988"/>
        </p:xfrm>
        <a:graphic>
          <a:graphicData uri="http://schemas.openxmlformats.org/drawingml/2006/table">
            <a:tbl>
              <a:tblPr/>
              <a:tblGrid>
                <a:gridCol w="1308100">
                  <a:extLst>
                    <a:ext uri="{9D8B030D-6E8A-4147-A177-3AD203B41FA5}">
                      <a16:colId xmlns:a16="http://schemas.microsoft.com/office/drawing/2014/main" val="2984747798"/>
                    </a:ext>
                  </a:extLst>
                </a:gridCol>
                <a:gridCol w="1308100">
                  <a:extLst>
                    <a:ext uri="{9D8B030D-6E8A-4147-A177-3AD203B41FA5}">
                      <a16:colId xmlns:a16="http://schemas.microsoft.com/office/drawing/2014/main" val="1592938729"/>
                    </a:ext>
                  </a:extLst>
                </a:gridCol>
                <a:gridCol w="1308100">
                  <a:extLst>
                    <a:ext uri="{9D8B030D-6E8A-4147-A177-3AD203B41FA5}">
                      <a16:colId xmlns:a16="http://schemas.microsoft.com/office/drawing/2014/main" val="1285192230"/>
                    </a:ext>
                  </a:extLst>
                </a:gridCol>
                <a:gridCol w="1308100">
                  <a:extLst>
                    <a:ext uri="{9D8B030D-6E8A-4147-A177-3AD203B41FA5}">
                      <a16:colId xmlns:a16="http://schemas.microsoft.com/office/drawing/2014/main" val="4097796021"/>
                    </a:ext>
                  </a:extLst>
                </a:gridCol>
                <a:gridCol w="1308100">
                  <a:extLst>
                    <a:ext uri="{9D8B030D-6E8A-4147-A177-3AD203B41FA5}">
                      <a16:colId xmlns:a16="http://schemas.microsoft.com/office/drawing/2014/main" val="2343935869"/>
                    </a:ext>
                  </a:extLst>
                </a:gridCol>
                <a:gridCol w="1308100">
                  <a:extLst>
                    <a:ext uri="{9D8B030D-6E8A-4147-A177-3AD203B41FA5}">
                      <a16:colId xmlns:a16="http://schemas.microsoft.com/office/drawing/2014/main" val="612302823"/>
                    </a:ext>
                  </a:extLst>
                </a:gridCol>
                <a:gridCol w="1308100">
                  <a:extLst>
                    <a:ext uri="{9D8B030D-6E8A-4147-A177-3AD203B41FA5}">
                      <a16:colId xmlns:a16="http://schemas.microsoft.com/office/drawing/2014/main" val="440411399"/>
                    </a:ext>
                  </a:extLst>
                </a:gridCol>
                <a:gridCol w="1308100">
                  <a:extLst>
                    <a:ext uri="{9D8B030D-6E8A-4147-A177-3AD203B41FA5}">
                      <a16:colId xmlns:a16="http://schemas.microsoft.com/office/drawing/2014/main" val="102430326"/>
                    </a:ext>
                  </a:extLst>
                </a:gridCol>
                <a:gridCol w="1308100">
                  <a:extLst>
                    <a:ext uri="{9D8B030D-6E8A-4147-A177-3AD203B41FA5}">
                      <a16:colId xmlns:a16="http://schemas.microsoft.com/office/drawing/2014/main" val="1332290426"/>
                    </a:ext>
                  </a:extLst>
                </a:gridCol>
              </a:tblGrid>
              <a:tr h="357037">
                <a:tc>
                  <a:txBody>
                    <a:bodyPr/>
                    <a:lstStyle/>
                    <a:p>
                      <a:pPr algn="ctr"/>
                      <a:r>
                        <a:rPr lang="tr-TR" sz="700" b="1">
                          <a:solidFill>
                            <a:srgbClr val="FFFFFF"/>
                          </a:solidFill>
                          <a:effectLst/>
                        </a:rPr>
                        <a:t>SORU DAĞILIMI</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2022</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2021</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2020</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2019</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2018</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2017</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2016</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2015</a:t>
                      </a:r>
                      <a:endParaRPr lang="tr-TR" sz="700">
                        <a:solidFill>
                          <a:srgbClr val="FFFFFF"/>
                        </a:solidFill>
                        <a:effectLst/>
                      </a:endParaRPr>
                    </a:p>
                  </a:txBody>
                  <a:tcPr marL="6252" marR="6252" marT="75023" marB="75023"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4232612316"/>
                  </a:ext>
                </a:extLst>
              </a:tr>
              <a:tr h="287478">
                <a:tc>
                  <a:txBody>
                    <a:bodyPr/>
                    <a:lstStyle/>
                    <a:p>
                      <a:pPr algn="ctr"/>
                      <a:r>
                        <a:rPr lang="tr-TR" sz="700" b="1" dirty="0">
                          <a:solidFill>
                            <a:srgbClr val="000000"/>
                          </a:solidFill>
                          <a:effectLst/>
                          <a:latin typeface="Tahoma" panose="020B0604030504040204" pitchFamily="34" charset="0"/>
                        </a:rPr>
                        <a:t>SORU SAYISI</a:t>
                      </a:r>
                      <a:endParaRPr lang="tr-TR" sz="700" b="0" dirty="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30</a:t>
                      </a:r>
                      <a:endParaRPr lang="tr-TR" sz="7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30</a:t>
                      </a:r>
                      <a:endParaRPr lang="tr-TR" sz="7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1">
                          <a:solidFill>
                            <a:srgbClr val="000000"/>
                          </a:solidFill>
                          <a:effectLst/>
                          <a:latin typeface="Tahoma" panose="020B0604030504040204" pitchFamily="34" charset="0"/>
                        </a:rPr>
                        <a:t>30</a:t>
                      </a:r>
                      <a:endParaRPr lang="tr-TR" sz="700" b="0">
                        <a:solidFill>
                          <a:srgbClr val="000000"/>
                        </a:solidFill>
                        <a:effectLst/>
                        <a:latin typeface="Tahoma" panose="020B0604030504040204" pitchFamily="34" charset="0"/>
                      </a:endParaRP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3373821423"/>
                  </a:ext>
                </a:extLst>
              </a:tr>
              <a:tr h="287478">
                <a:tc>
                  <a:txBody>
                    <a:bodyPr/>
                    <a:lstStyle/>
                    <a:p>
                      <a:pPr algn="ctr"/>
                      <a:r>
                        <a:rPr lang="tr-TR" sz="900" b="1" dirty="0">
                          <a:solidFill>
                            <a:srgbClr val="000000"/>
                          </a:solidFill>
                          <a:effectLst/>
                          <a:latin typeface="Tahoma" panose="020B0604030504040204" pitchFamily="34" charset="0"/>
                        </a:rPr>
                        <a:t>Kimya Bilimi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4</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936733804"/>
                  </a:ext>
                </a:extLst>
              </a:tr>
              <a:tr h="287478">
                <a:tc>
                  <a:txBody>
                    <a:bodyPr/>
                    <a:lstStyle/>
                    <a:p>
                      <a:pPr algn="ctr"/>
                      <a:r>
                        <a:rPr lang="tr-TR" sz="900" b="1" dirty="0">
                          <a:solidFill>
                            <a:srgbClr val="000000"/>
                          </a:solidFill>
                          <a:effectLst/>
                          <a:latin typeface="Tahoma" panose="020B0604030504040204" pitchFamily="34" charset="0"/>
                        </a:rPr>
                        <a:t>Atom ve Yapısı</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755602783"/>
                  </a:ext>
                </a:extLst>
              </a:tr>
              <a:tr h="287478">
                <a:tc>
                  <a:txBody>
                    <a:bodyPr/>
                    <a:lstStyle/>
                    <a:p>
                      <a:pPr algn="ctr"/>
                      <a:r>
                        <a:rPr lang="tr-TR" sz="900" b="1" dirty="0">
                          <a:solidFill>
                            <a:srgbClr val="000000"/>
                          </a:solidFill>
                          <a:effectLst/>
                          <a:latin typeface="Tahoma" panose="020B0604030504040204" pitchFamily="34" charset="0"/>
                        </a:rPr>
                        <a:t>Periyodik Sistem</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205217749"/>
                  </a:ext>
                </a:extLst>
              </a:tr>
              <a:tr h="435841">
                <a:tc>
                  <a:txBody>
                    <a:bodyPr/>
                    <a:lstStyle/>
                    <a:p>
                      <a:pPr algn="ctr"/>
                      <a:r>
                        <a:rPr lang="tr-TR" sz="900" b="1" dirty="0">
                          <a:solidFill>
                            <a:srgbClr val="000000"/>
                          </a:solidFill>
                          <a:effectLst/>
                          <a:latin typeface="Tahoma" panose="020B0604030504040204" pitchFamily="34" charset="0"/>
                        </a:rPr>
                        <a:t>Kimyasal Türler Arası Etkileşim</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858493722"/>
                  </a:ext>
                </a:extLst>
              </a:tr>
              <a:tr h="417347">
                <a:tc>
                  <a:txBody>
                    <a:bodyPr/>
                    <a:lstStyle/>
                    <a:p>
                      <a:pPr algn="ctr"/>
                      <a:r>
                        <a:rPr lang="tr-TR" sz="900" b="1" dirty="0">
                          <a:solidFill>
                            <a:srgbClr val="000000"/>
                          </a:solidFill>
                          <a:effectLst/>
                          <a:latin typeface="Tahoma" panose="020B0604030504040204" pitchFamily="34" charset="0"/>
                        </a:rPr>
                        <a:t>Kimyasal Hesaplamalar</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74825498"/>
                  </a:ext>
                </a:extLst>
              </a:tr>
              <a:tr h="417347">
                <a:tc>
                  <a:txBody>
                    <a:bodyPr/>
                    <a:lstStyle/>
                    <a:p>
                      <a:pPr algn="ctr"/>
                      <a:r>
                        <a:rPr lang="tr-TR" sz="900" b="1" dirty="0">
                          <a:solidFill>
                            <a:srgbClr val="000000"/>
                          </a:solidFill>
                          <a:effectLst/>
                          <a:latin typeface="Tahoma" panose="020B0604030504040204" pitchFamily="34" charset="0"/>
                        </a:rPr>
                        <a:t>Modern Atom Teorisi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901698026"/>
                  </a:ext>
                </a:extLst>
              </a:tr>
              <a:tr h="287478">
                <a:tc>
                  <a:txBody>
                    <a:bodyPr/>
                    <a:lstStyle/>
                    <a:p>
                      <a:pPr algn="ctr"/>
                      <a:r>
                        <a:rPr lang="tr-TR" sz="900" b="1" dirty="0">
                          <a:solidFill>
                            <a:srgbClr val="000000"/>
                          </a:solidFill>
                          <a:effectLst/>
                          <a:latin typeface="Tahoma" panose="020B0604030504040204" pitchFamily="34" charset="0"/>
                        </a:rPr>
                        <a:t>Gazlar</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991215757"/>
                  </a:ext>
                </a:extLst>
              </a:tr>
              <a:tr h="287478">
                <a:tc>
                  <a:txBody>
                    <a:bodyPr/>
                    <a:lstStyle/>
                    <a:p>
                      <a:pPr algn="ctr"/>
                      <a:r>
                        <a:rPr lang="tr-TR" sz="900" b="1" dirty="0">
                          <a:solidFill>
                            <a:srgbClr val="000000"/>
                          </a:solidFill>
                          <a:effectLst/>
                          <a:latin typeface="Tahoma" panose="020B0604030504040204" pitchFamily="34" charset="0"/>
                        </a:rPr>
                        <a:t>Sıvı Çözeltiler</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429349483"/>
                  </a:ext>
                </a:extLst>
              </a:tr>
              <a:tr h="556463">
                <a:tc>
                  <a:txBody>
                    <a:bodyPr/>
                    <a:lstStyle/>
                    <a:p>
                      <a:pPr algn="ctr"/>
                      <a:r>
                        <a:rPr lang="tr-TR" sz="900" b="1" dirty="0">
                          <a:solidFill>
                            <a:srgbClr val="000000"/>
                          </a:solidFill>
                          <a:effectLst/>
                          <a:latin typeface="Tahoma" panose="020B0604030504040204" pitchFamily="34" charset="0"/>
                        </a:rPr>
                        <a:t>Kimyasal Tepkimelerde Enerji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202184062"/>
                  </a:ext>
                </a:extLst>
              </a:tr>
              <a:tr h="435841">
                <a:tc>
                  <a:txBody>
                    <a:bodyPr/>
                    <a:lstStyle/>
                    <a:p>
                      <a:pPr algn="ctr"/>
                      <a:r>
                        <a:rPr lang="tr-TR" sz="900" b="1" dirty="0">
                          <a:solidFill>
                            <a:srgbClr val="000000"/>
                          </a:solidFill>
                          <a:effectLst/>
                          <a:latin typeface="Tahoma" panose="020B0604030504040204" pitchFamily="34" charset="0"/>
                        </a:rPr>
                        <a:t>Kimyasal Tepkimelerde Hız</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730783628"/>
                  </a:ext>
                </a:extLst>
              </a:tr>
              <a:tr h="556463">
                <a:tc>
                  <a:txBody>
                    <a:bodyPr/>
                    <a:lstStyle/>
                    <a:p>
                      <a:pPr algn="ctr"/>
                      <a:r>
                        <a:rPr lang="tr-TR" sz="900" b="1" dirty="0">
                          <a:solidFill>
                            <a:srgbClr val="000000"/>
                          </a:solidFill>
                          <a:effectLst/>
                          <a:latin typeface="Tahoma" panose="020B0604030504040204" pitchFamily="34" charset="0"/>
                        </a:rPr>
                        <a:t>Kimyasal Tepkimelerde Denge</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556287410"/>
                  </a:ext>
                </a:extLst>
              </a:tr>
              <a:tr h="287478">
                <a:tc>
                  <a:txBody>
                    <a:bodyPr/>
                    <a:lstStyle/>
                    <a:p>
                      <a:pPr algn="ctr"/>
                      <a:r>
                        <a:rPr lang="tr-TR" sz="900" b="1" dirty="0">
                          <a:solidFill>
                            <a:srgbClr val="000000"/>
                          </a:solidFill>
                          <a:effectLst/>
                          <a:latin typeface="Tahoma" panose="020B0604030504040204" pitchFamily="34" charset="0"/>
                        </a:rPr>
                        <a:t>Asit-Baz Dengesi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891490736"/>
                  </a:ext>
                </a:extLst>
              </a:tr>
              <a:tr h="417347">
                <a:tc>
                  <a:txBody>
                    <a:bodyPr/>
                    <a:lstStyle/>
                    <a:p>
                      <a:pPr algn="ctr"/>
                      <a:r>
                        <a:rPr lang="tr-TR" sz="900" b="1" dirty="0">
                          <a:solidFill>
                            <a:srgbClr val="000000"/>
                          </a:solidFill>
                          <a:effectLst/>
                          <a:latin typeface="Tahoma" panose="020B0604030504040204" pitchFamily="34" charset="0"/>
                        </a:rPr>
                        <a:t>Çözünürlük Dengesi</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624611135"/>
                  </a:ext>
                </a:extLst>
              </a:tr>
              <a:tr h="287478">
                <a:tc>
                  <a:txBody>
                    <a:bodyPr/>
                    <a:lstStyle/>
                    <a:p>
                      <a:pPr algn="ctr"/>
                      <a:r>
                        <a:rPr lang="tr-TR" sz="900" b="1" dirty="0">
                          <a:solidFill>
                            <a:srgbClr val="000000"/>
                          </a:solidFill>
                          <a:effectLst/>
                          <a:latin typeface="Tahoma" panose="020B0604030504040204" pitchFamily="34" charset="0"/>
                        </a:rPr>
                        <a:t>Kimya ve Elektrik</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414813665"/>
                  </a:ext>
                </a:extLst>
              </a:tr>
              <a:tr h="287478">
                <a:tc>
                  <a:txBody>
                    <a:bodyPr/>
                    <a:lstStyle/>
                    <a:p>
                      <a:pPr algn="ctr"/>
                      <a:r>
                        <a:rPr lang="tr-TR" sz="900" b="1" dirty="0">
                          <a:solidFill>
                            <a:srgbClr val="000000"/>
                          </a:solidFill>
                          <a:effectLst/>
                          <a:latin typeface="Tahoma" panose="020B0604030504040204" pitchFamily="34" charset="0"/>
                        </a:rPr>
                        <a:t>Organik Kimya</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3</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4</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6</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11</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dirty="0">
                          <a:solidFill>
                            <a:srgbClr val="000000"/>
                          </a:solidFill>
                          <a:effectLst/>
                          <a:latin typeface="Tahoma" panose="020B0604030504040204" pitchFamily="34" charset="0"/>
                        </a:rPr>
                        <a:t>12</a:t>
                      </a:r>
                    </a:p>
                  </a:txBody>
                  <a:tcPr marL="50015" marR="50015" marT="50015" marB="5001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256373046"/>
                  </a:ext>
                </a:extLst>
              </a:tr>
            </a:tbl>
          </a:graphicData>
        </a:graphic>
      </p:graphicFrame>
      <p:sp>
        <p:nvSpPr>
          <p:cNvPr id="5" name="Rectangle 1"/>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2015 - 2022 AYT Kimya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74445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654412118"/>
              </p:ext>
            </p:extLst>
          </p:nvPr>
        </p:nvGraphicFramePr>
        <p:xfrm>
          <a:off x="158262" y="360490"/>
          <a:ext cx="11720148" cy="6365621"/>
        </p:xfrm>
        <a:graphic>
          <a:graphicData uri="http://schemas.openxmlformats.org/drawingml/2006/table">
            <a:tbl>
              <a:tblPr/>
              <a:tblGrid>
                <a:gridCol w="1953358">
                  <a:extLst>
                    <a:ext uri="{9D8B030D-6E8A-4147-A177-3AD203B41FA5}">
                      <a16:colId xmlns:a16="http://schemas.microsoft.com/office/drawing/2014/main" val="2332553107"/>
                    </a:ext>
                  </a:extLst>
                </a:gridCol>
                <a:gridCol w="1953358">
                  <a:extLst>
                    <a:ext uri="{9D8B030D-6E8A-4147-A177-3AD203B41FA5}">
                      <a16:colId xmlns:a16="http://schemas.microsoft.com/office/drawing/2014/main" val="872539560"/>
                    </a:ext>
                  </a:extLst>
                </a:gridCol>
                <a:gridCol w="1953358">
                  <a:extLst>
                    <a:ext uri="{9D8B030D-6E8A-4147-A177-3AD203B41FA5}">
                      <a16:colId xmlns:a16="http://schemas.microsoft.com/office/drawing/2014/main" val="1593556189"/>
                    </a:ext>
                  </a:extLst>
                </a:gridCol>
                <a:gridCol w="1953358">
                  <a:extLst>
                    <a:ext uri="{9D8B030D-6E8A-4147-A177-3AD203B41FA5}">
                      <a16:colId xmlns:a16="http://schemas.microsoft.com/office/drawing/2014/main" val="166843738"/>
                    </a:ext>
                  </a:extLst>
                </a:gridCol>
                <a:gridCol w="1953358">
                  <a:extLst>
                    <a:ext uri="{9D8B030D-6E8A-4147-A177-3AD203B41FA5}">
                      <a16:colId xmlns:a16="http://schemas.microsoft.com/office/drawing/2014/main" val="1646423573"/>
                    </a:ext>
                  </a:extLst>
                </a:gridCol>
                <a:gridCol w="1953358">
                  <a:extLst>
                    <a:ext uri="{9D8B030D-6E8A-4147-A177-3AD203B41FA5}">
                      <a16:colId xmlns:a16="http://schemas.microsoft.com/office/drawing/2014/main" val="2046614444"/>
                    </a:ext>
                  </a:extLst>
                </a:gridCol>
              </a:tblGrid>
              <a:tr h="382610">
                <a:tc>
                  <a:txBody>
                    <a:bodyPr/>
                    <a:lstStyle/>
                    <a:p>
                      <a:pPr algn="ctr"/>
                      <a:r>
                        <a:rPr lang="tr-TR" sz="700" b="1">
                          <a:solidFill>
                            <a:srgbClr val="FFFFFF"/>
                          </a:solidFill>
                          <a:effectLst/>
                        </a:rPr>
                        <a:t>SORU DAĞILIMI</a:t>
                      </a:r>
                      <a:endParaRPr lang="tr-TR" sz="700">
                        <a:solidFill>
                          <a:srgbClr val="FFFFFF"/>
                        </a:solidFill>
                        <a:effectLst/>
                      </a:endParaRP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2022</a:t>
                      </a:r>
                      <a:endParaRPr lang="tr-TR" sz="700">
                        <a:solidFill>
                          <a:srgbClr val="FFFFFF"/>
                        </a:solidFill>
                        <a:effectLst/>
                      </a:endParaRP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2021</a:t>
                      </a:r>
                      <a:endParaRPr lang="tr-TR" sz="700">
                        <a:solidFill>
                          <a:srgbClr val="FFFFFF"/>
                        </a:solidFill>
                        <a:effectLst/>
                      </a:endParaRP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2020</a:t>
                      </a:r>
                      <a:endParaRPr lang="tr-TR" sz="700">
                        <a:solidFill>
                          <a:srgbClr val="FFFFFF"/>
                        </a:solidFill>
                        <a:effectLst/>
                      </a:endParaRP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2019</a:t>
                      </a:r>
                      <a:endParaRPr lang="tr-TR" sz="700">
                        <a:solidFill>
                          <a:srgbClr val="FFFFFF"/>
                        </a:solidFill>
                        <a:effectLst/>
                      </a:endParaRP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700" b="1">
                          <a:solidFill>
                            <a:srgbClr val="FFFFFF"/>
                          </a:solidFill>
                          <a:effectLst/>
                        </a:rPr>
                        <a:t>2018</a:t>
                      </a:r>
                      <a:endParaRPr lang="tr-TR" sz="700">
                        <a:solidFill>
                          <a:srgbClr val="FFFFFF"/>
                        </a:solidFill>
                        <a:effectLst/>
                      </a:endParaRPr>
                    </a:p>
                  </a:txBody>
                  <a:tcPr marL="6553" marR="6553" marT="78639" marB="7863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2755275098"/>
                  </a:ext>
                </a:extLst>
              </a:tr>
              <a:tr h="306617">
                <a:tc>
                  <a:txBody>
                    <a:bodyPr/>
                    <a:lstStyle/>
                    <a:p>
                      <a:pPr algn="ctr"/>
                      <a:r>
                        <a:rPr lang="tr-TR" sz="700" b="1">
                          <a:solidFill>
                            <a:srgbClr val="000000"/>
                          </a:solidFill>
                          <a:effectLst/>
                          <a:latin typeface="Tahoma" panose="020B0604030504040204" pitchFamily="34" charset="0"/>
                        </a:rPr>
                        <a:t>SORU SAYISI</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1">
                          <a:solidFill>
                            <a:srgbClr val="000000"/>
                          </a:solidFill>
                          <a:effectLst/>
                          <a:latin typeface="Tahoma" panose="020B0604030504040204" pitchFamily="34" charset="0"/>
                        </a:rPr>
                        <a:t>13</a:t>
                      </a:r>
                      <a:endParaRPr lang="tr-TR" sz="700" b="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208378093"/>
                  </a:ext>
                </a:extLst>
              </a:tr>
              <a:tr h="306617">
                <a:tc>
                  <a:txBody>
                    <a:bodyPr/>
                    <a:lstStyle/>
                    <a:p>
                      <a:pPr algn="ctr"/>
                      <a:r>
                        <a:rPr lang="tr-TR" sz="900" b="1" dirty="0">
                          <a:solidFill>
                            <a:srgbClr val="000000"/>
                          </a:solidFill>
                          <a:effectLst/>
                          <a:latin typeface="Tahoma" panose="020B0604030504040204" pitchFamily="34" charset="0"/>
                        </a:rPr>
                        <a:t>Sinir Sistemi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1461638"/>
                  </a:ext>
                </a:extLst>
              </a:tr>
              <a:tr h="306617">
                <a:tc>
                  <a:txBody>
                    <a:bodyPr/>
                    <a:lstStyle/>
                    <a:p>
                      <a:pPr algn="ctr"/>
                      <a:r>
                        <a:rPr lang="tr-TR" sz="900" b="1" dirty="0">
                          <a:solidFill>
                            <a:srgbClr val="000000"/>
                          </a:solidFill>
                          <a:effectLst/>
                          <a:latin typeface="Tahoma" panose="020B0604030504040204" pitchFamily="34" charset="0"/>
                        </a:rPr>
                        <a:t>Endokrin Sistem</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925850645"/>
                  </a:ext>
                </a:extLst>
              </a:tr>
              <a:tr h="306617">
                <a:tc>
                  <a:txBody>
                    <a:bodyPr/>
                    <a:lstStyle/>
                    <a:p>
                      <a:pPr algn="ctr"/>
                      <a:r>
                        <a:rPr lang="tr-TR" sz="900" b="1" dirty="0">
                          <a:solidFill>
                            <a:srgbClr val="000000"/>
                          </a:solidFill>
                          <a:effectLst/>
                          <a:latin typeface="Tahoma" panose="020B0604030504040204" pitchFamily="34" charset="0"/>
                        </a:rPr>
                        <a:t>Duyu Organları</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506335107"/>
                  </a:ext>
                </a:extLst>
              </a:tr>
              <a:tr h="306617">
                <a:tc>
                  <a:txBody>
                    <a:bodyPr/>
                    <a:lstStyle/>
                    <a:p>
                      <a:pPr algn="ctr"/>
                      <a:r>
                        <a:rPr lang="tr-TR" sz="900" b="1" dirty="0">
                          <a:solidFill>
                            <a:srgbClr val="000000"/>
                          </a:solidFill>
                          <a:effectLst/>
                          <a:latin typeface="Tahoma" panose="020B0604030504040204" pitchFamily="34" charset="0"/>
                        </a:rPr>
                        <a:t>Destek ve Hareket Sistemi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537872026"/>
                  </a:ext>
                </a:extLst>
              </a:tr>
              <a:tr h="306617">
                <a:tc>
                  <a:txBody>
                    <a:bodyPr/>
                    <a:lstStyle/>
                    <a:p>
                      <a:pPr algn="ctr"/>
                      <a:r>
                        <a:rPr lang="tr-TR" sz="900" b="1" dirty="0">
                          <a:solidFill>
                            <a:srgbClr val="000000"/>
                          </a:solidFill>
                          <a:effectLst/>
                          <a:latin typeface="Tahoma" panose="020B0604030504040204" pitchFamily="34" charset="0"/>
                        </a:rPr>
                        <a:t>Sindirim Sistemi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194523925"/>
                  </a:ext>
                </a:extLst>
              </a:tr>
              <a:tr h="306617">
                <a:tc>
                  <a:txBody>
                    <a:bodyPr/>
                    <a:lstStyle/>
                    <a:p>
                      <a:pPr algn="ctr"/>
                      <a:r>
                        <a:rPr lang="tr-TR" sz="900" b="1" dirty="0">
                          <a:solidFill>
                            <a:srgbClr val="000000"/>
                          </a:solidFill>
                          <a:effectLst/>
                          <a:latin typeface="Tahoma" panose="020B0604030504040204" pitchFamily="34" charset="0"/>
                        </a:rPr>
                        <a:t>Dolaşım ve Bağışıklık Sistemi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58835419"/>
                  </a:ext>
                </a:extLst>
              </a:tr>
              <a:tr h="306617">
                <a:tc>
                  <a:txBody>
                    <a:bodyPr/>
                    <a:lstStyle/>
                    <a:p>
                      <a:pPr algn="ctr"/>
                      <a:r>
                        <a:rPr lang="tr-TR" sz="900" b="1" dirty="0">
                          <a:solidFill>
                            <a:srgbClr val="000000"/>
                          </a:solidFill>
                          <a:effectLst/>
                          <a:latin typeface="Tahoma" panose="020B0604030504040204" pitchFamily="34" charset="0"/>
                        </a:rPr>
                        <a:t>Solunum Sistemi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389482634"/>
                  </a:ext>
                </a:extLst>
              </a:tr>
              <a:tr h="306617">
                <a:tc>
                  <a:txBody>
                    <a:bodyPr/>
                    <a:lstStyle/>
                    <a:p>
                      <a:pPr algn="ctr"/>
                      <a:r>
                        <a:rPr lang="tr-TR" sz="900" b="1" dirty="0" err="1">
                          <a:solidFill>
                            <a:srgbClr val="000000"/>
                          </a:solidFill>
                          <a:effectLst/>
                          <a:latin typeface="Tahoma" panose="020B0604030504040204" pitchFamily="34" charset="0"/>
                        </a:rPr>
                        <a:t>Üriner</a:t>
                      </a:r>
                      <a:r>
                        <a:rPr lang="tr-TR" sz="900" b="1" dirty="0">
                          <a:solidFill>
                            <a:srgbClr val="000000"/>
                          </a:solidFill>
                          <a:effectLst/>
                          <a:latin typeface="Tahoma" panose="020B0604030504040204" pitchFamily="34" charset="0"/>
                        </a:rPr>
                        <a:t> Sistem</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362335288"/>
                  </a:ext>
                </a:extLst>
              </a:tr>
              <a:tr h="461252">
                <a:tc>
                  <a:txBody>
                    <a:bodyPr/>
                    <a:lstStyle/>
                    <a:p>
                      <a:pPr algn="ctr"/>
                      <a:r>
                        <a:rPr lang="tr-TR" sz="900" b="1" dirty="0">
                          <a:solidFill>
                            <a:srgbClr val="000000"/>
                          </a:solidFill>
                          <a:effectLst/>
                          <a:latin typeface="Tahoma" panose="020B0604030504040204" pitchFamily="34" charset="0"/>
                        </a:rPr>
                        <a:t>Üreme Sistemi ve </a:t>
                      </a:r>
                      <a:r>
                        <a:rPr lang="tr-TR" sz="900" b="1" dirty="0" err="1">
                          <a:solidFill>
                            <a:srgbClr val="000000"/>
                          </a:solidFill>
                          <a:effectLst/>
                          <a:latin typeface="Tahoma" panose="020B0604030504040204" pitchFamily="34" charset="0"/>
                        </a:rPr>
                        <a:t>Embriyonik</a:t>
                      </a:r>
                      <a:r>
                        <a:rPr lang="tr-TR" sz="900" b="1" dirty="0">
                          <a:solidFill>
                            <a:srgbClr val="000000"/>
                          </a:solidFill>
                          <a:effectLst/>
                          <a:latin typeface="Tahoma" panose="020B0604030504040204" pitchFamily="34" charset="0"/>
                        </a:rPr>
                        <a:t> Gelişim</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183891080"/>
                  </a:ext>
                </a:extLst>
              </a:tr>
              <a:tr h="461252">
                <a:tc>
                  <a:txBody>
                    <a:bodyPr/>
                    <a:lstStyle/>
                    <a:p>
                      <a:pPr algn="ctr"/>
                      <a:r>
                        <a:rPr lang="tr-TR" sz="900" b="1" dirty="0" err="1">
                          <a:solidFill>
                            <a:srgbClr val="000000"/>
                          </a:solidFill>
                          <a:effectLst/>
                          <a:latin typeface="Tahoma" panose="020B0604030504040204" pitchFamily="34" charset="0"/>
                        </a:rPr>
                        <a:t>Komünite</a:t>
                      </a:r>
                      <a:r>
                        <a:rPr lang="tr-TR" sz="900" b="1" dirty="0">
                          <a:solidFill>
                            <a:srgbClr val="000000"/>
                          </a:solidFill>
                          <a:effectLst/>
                          <a:latin typeface="Tahoma" panose="020B0604030504040204" pitchFamily="34" charset="0"/>
                        </a:rPr>
                        <a:t> ve Popülasyon Ekolojisi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477461124"/>
                  </a:ext>
                </a:extLst>
              </a:tr>
              <a:tr h="306617">
                <a:tc>
                  <a:txBody>
                    <a:bodyPr/>
                    <a:lstStyle/>
                    <a:p>
                      <a:pPr algn="ctr"/>
                      <a:r>
                        <a:rPr lang="tr-TR" sz="900" b="1" dirty="0">
                          <a:solidFill>
                            <a:srgbClr val="000000"/>
                          </a:solidFill>
                          <a:effectLst/>
                          <a:latin typeface="Tahoma" panose="020B0604030504040204" pitchFamily="34" charset="0"/>
                        </a:rPr>
                        <a:t>Nükleik Asitler</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06579866"/>
                  </a:ext>
                </a:extLst>
              </a:tr>
              <a:tr h="461252">
                <a:tc>
                  <a:txBody>
                    <a:bodyPr/>
                    <a:lstStyle/>
                    <a:p>
                      <a:pPr algn="ctr"/>
                      <a:r>
                        <a:rPr lang="tr-TR" sz="900" b="1" dirty="0">
                          <a:solidFill>
                            <a:srgbClr val="000000"/>
                          </a:solidFill>
                          <a:effectLst/>
                          <a:latin typeface="Tahoma" panose="020B0604030504040204" pitchFamily="34" charset="0"/>
                        </a:rPr>
                        <a:t>Genetik Şifre ve Protein Sentezi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716764827"/>
                  </a:ext>
                </a:extLst>
              </a:tr>
              <a:tr h="306617">
                <a:tc>
                  <a:txBody>
                    <a:bodyPr/>
                    <a:lstStyle/>
                    <a:p>
                      <a:pPr algn="ctr"/>
                      <a:r>
                        <a:rPr lang="tr-TR" sz="900" b="1" dirty="0">
                          <a:solidFill>
                            <a:srgbClr val="000000"/>
                          </a:solidFill>
                          <a:effectLst/>
                          <a:latin typeface="Tahoma" panose="020B0604030504040204" pitchFamily="34" charset="0"/>
                        </a:rPr>
                        <a:t>Canlılık ve Enerji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151886567"/>
                  </a:ext>
                </a:extLst>
              </a:tr>
              <a:tr h="306617">
                <a:tc>
                  <a:txBody>
                    <a:bodyPr/>
                    <a:lstStyle/>
                    <a:p>
                      <a:pPr algn="ctr"/>
                      <a:r>
                        <a:rPr lang="tr-TR" sz="900" b="1" dirty="0">
                          <a:solidFill>
                            <a:srgbClr val="000000"/>
                          </a:solidFill>
                          <a:effectLst/>
                          <a:latin typeface="Tahoma" panose="020B0604030504040204" pitchFamily="34" charset="0"/>
                        </a:rPr>
                        <a:t>Fotosentez ve </a:t>
                      </a:r>
                      <a:r>
                        <a:rPr lang="tr-TR" sz="900" b="1" dirty="0" err="1">
                          <a:solidFill>
                            <a:srgbClr val="000000"/>
                          </a:solidFill>
                          <a:effectLst/>
                          <a:latin typeface="Tahoma" panose="020B0604030504040204" pitchFamily="34" charset="0"/>
                        </a:rPr>
                        <a:t>Kemosentez</a:t>
                      </a:r>
                      <a:endParaRPr lang="tr-TR" sz="900" b="1" dirty="0">
                        <a:solidFill>
                          <a:srgbClr val="000000"/>
                        </a:solidFill>
                        <a:effectLst/>
                        <a:latin typeface="Tahoma" panose="020B0604030504040204" pitchFamily="34" charset="0"/>
                      </a:endParaRP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800811314"/>
                  </a:ext>
                </a:extLst>
              </a:tr>
              <a:tr h="306617">
                <a:tc>
                  <a:txBody>
                    <a:bodyPr/>
                    <a:lstStyle/>
                    <a:p>
                      <a:pPr algn="ctr"/>
                      <a:r>
                        <a:rPr lang="tr-TR" sz="900" b="1" dirty="0">
                          <a:solidFill>
                            <a:srgbClr val="000000"/>
                          </a:solidFill>
                          <a:effectLst/>
                          <a:latin typeface="Tahoma" panose="020B0604030504040204" pitchFamily="34" charset="0"/>
                        </a:rPr>
                        <a:t>Hücresel Solunum</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502845886"/>
                  </a:ext>
                </a:extLst>
              </a:tr>
              <a:tr h="306617">
                <a:tc>
                  <a:txBody>
                    <a:bodyPr/>
                    <a:lstStyle/>
                    <a:p>
                      <a:pPr algn="ctr"/>
                      <a:r>
                        <a:rPr lang="tr-TR" sz="900" b="1" dirty="0">
                          <a:solidFill>
                            <a:srgbClr val="000000"/>
                          </a:solidFill>
                          <a:effectLst/>
                          <a:latin typeface="Tahoma" panose="020B0604030504040204" pitchFamily="34" charset="0"/>
                        </a:rPr>
                        <a:t>Bitki Biyolojisi</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3</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700" b="0">
                          <a:solidFill>
                            <a:srgbClr val="000000"/>
                          </a:solidFill>
                          <a:effectLst/>
                          <a:latin typeface="Tahoma" panose="020B0604030504040204" pitchFamily="34" charset="0"/>
                        </a:rPr>
                        <a:t>2</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046410762"/>
                  </a:ext>
                </a:extLst>
              </a:tr>
              <a:tr h="306617">
                <a:tc>
                  <a:txBody>
                    <a:bodyPr/>
                    <a:lstStyle/>
                    <a:p>
                      <a:pPr algn="ctr"/>
                      <a:r>
                        <a:rPr lang="tr-TR" sz="900" b="1" dirty="0">
                          <a:solidFill>
                            <a:srgbClr val="000000"/>
                          </a:solidFill>
                          <a:effectLst/>
                          <a:latin typeface="Tahoma" panose="020B0604030504040204" pitchFamily="34" charset="0"/>
                        </a:rPr>
                        <a:t>Canlılar ve Çevre</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0">
                          <a:solidFill>
                            <a:srgbClr val="000000"/>
                          </a:solidFill>
                          <a:effectLst/>
                          <a:latin typeface="Tahoma" panose="020B0604030504040204" pitchFamily="34" charset="0"/>
                        </a:rPr>
                        <a:t>–</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700" b="0" dirty="0">
                          <a:solidFill>
                            <a:srgbClr val="000000"/>
                          </a:solidFill>
                          <a:effectLst/>
                          <a:latin typeface="Tahoma" panose="020B0604030504040204" pitchFamily="34" charset="0"/>
                        </a:rPr>
                        <a:t>1</a:t>
                      </a:r>
                    </a:p>
                  </a:txBody>
                  <a:tcPr marL="52426" marR="52426" marT="52426" marB="5242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3278532082"/>
                  </a:ext>
                </a:extLst>
              </a:tr>
            </a:tbl>
          </a:graphicData>
        </a:graphic>
      </p:graphicFrame>
      <p:sp>
        <p:nvSpPr>
          <p:cNvPr id="5" name="Rectangle 1"/>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2018 - 2022 AYT Biyoloji Soru Dağılımı Listesi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264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1015" y="316523"/>
            <a:ext cx="11535508" cy="5860440"/>
          </a:xfrm>
        </p:spPr>
        <p:txBody>
          <a:bodyPr>
            <a:normAutofit/>
          </a:bodyPr>
          <a:lstStyle/>
          <a:p>
            <a:r>
              <a:rPr lang="tr-TR" sz="4400" b="1" dirty="0"/>
              <a:t>Sizi tanıyabilmek ve sizin için plan çıkarmak için ilk olarak </a:t>
            </a:r>
            <a:r>
              <a:rPr lang="tr-TR" sz="4400" b="1" dirty="0" smtClean="0"/>
              <a:t>bir  kaç </a:t>
            </a:r>
            <a:r>
              <a:rPr lang="tr-TR" sz="4400" b="1" dirty="0"/>
              <a:t>denemeye girmenizi öneririz. Bu sayede mevcut altyapınız hakkında daha fazla bilgiye sahip olabilir ve bu şekilde sizin için bir çalışma planı hazırlayabiliriz. YKS sınavı bir planlama ve strateji sonucunda başarıya ulaşılabilecek bir sınavdır. Düzenli bir çalışma planı ile önemli ilerleme sağlanabilirsiniz.</a:t>
            </a:r>
            <a:endParaRPr lang="tr-TR" sz="4400" dirty="0"/>
          </a:p>
          <a:p>
            <a:endParaRPr lang="tr-TR" sz="4400" dirty="0"/>
          </a:p>
        </p:txBody>
      </p:sp>
    </p:spTree>
    <p:extLst>
      <p:ext uri="{BB962C8B-B14F-4D97-AF65-F5344CB8AC3E}">
        <p14:creationId xmlns:p14="http://schemas.microsoft.com/office/powerpoint/2010/main" val="4265297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54783"/>
          </a:xfrm>
        </p:spPr>
        <p:txBody>
          <a:bodyPr>
            <a:noAutofit/>
          </a:bodyPr>
          <a:lstStyle/>
          <a:p>
            <a:r>
              <a:rPr lang="tr-TR" sz="6000" dirty="0" smtClean="0">
                <a:solidFill>
                  <a:srgbClr val="FF0000"/>
                </a:solidFill>
              </a:rPr>
              <a:t>YKS  Kaç  Günde Biter</a:t>
            </a:r>
            <a:endParaRPr lang="tr-TR" sz="6000" dirty="0">
              <a:solidFill>
                <a:srgbClr val="FF0000"/>
              </a:solidFill>
            </a:endParaRPr>
          </a:p>
        </p:txBody>
      </p:sp>
      <p:sp>
        <p:nvSpPr>
          <p:cNvPr id="3" name="İçerik Yer Tutucusu 2"/>
          <p:cNvSpPr>
            <a:spLocks noGrp="1"/>
          </p:cNvSpPr>
          <p:nvPr>
            <p:ph idx="1"/>
          </p:nvPr>
        </p:nvSpPr>
        <p:spPr>
          <a:xfrm>
            <a:off x="175845" y="1019908"/>
            <a:ext cx="11737731" cy="5600700"/>
          </a:xfrm>
        </p:spPr>
        <p:txBody>
          <a:bodyPr>
            <a:normAutofit/>
          </a:bodyPr>
          <a:lstStyle/>
          <a:p>
            <a:pPr marL="0" indent="0">
              <a:buNone/>
            </a:pPr>
            <a:r>
              <a:rPr lang="tr-TR" sz="4800" b="1" smtClean="0"/>
              <a:t>  Bu </a:t>
            </a:r>
            <a:r>
              <a:rPr lang="tr-TR" sz="4800" b="1" dirty="0" smtClean="0"/>
              <a:t>süreç  aşağıdaki  </a:t>
            </a:r>
            <a:r>
              <a:rPr lang="tr-TR" sz="4800" b="1" dirty="0"/>
              <a:t>şekilde hesaplansa da sürecin yıpratıcı olacağı ve bu süreçte soru çözeceğini farz edersek bu süre sadece konular için verilmiş bir süredir</a:t>
            </a:r>
            <a:r>
              <a:rPr lang="tr-TR" sz="4800" b="1" dirty="0" smtClean="0"/>
              <a:t>.</a:t>
            </a:r>
          </a:p>
          <a:p>
            <a:pPr marL="0" indent="0">
              <a:buNone/>
            </a:pPr>
            <a:r>
              <a:rPr lang="tr-TR" sz="4800" b="1" dirty="0"/>
              <a:t> </a:t>
            </a:r>
            <a:r>
              <a:rPr lang="tr-TR" sz="4800" b="1" dirty="0" smtClean="0"/>
              <a:t> Ayrıca  soru  çözümü içinde  zaman  gerekmekte.</a:t>
            </a:r>
            <a:endParaRPr lang="tr-TR" sz="4800" b="1" dirty="0"/>
          </a:p>
        </p:txBody>
      </p:sp>
    </p:spTree>
    <p:extLst>
      <p:ext uri="{BB962C8B-B14F-4D97-AF65-F5344CB8AC3E}">
        <p14:creationId xmlns:p14="http://schemas.microsoft.com/office/powerpoint/2010/main" val="2541381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36728"/>
            <a:ext cx="10515600" cy="5740235"/>
          </a:xfrm>
        </p:spPr>
        <p:txBody>
          <a:bodyPr>
            <a:normAutofit/>
          </a:bodyPr>
          <a:lstStyle/>
          <a:p>
            <a:endParaRPr lang="tr-TR" b="1" dirty="0" smtClean="0"/>
          </a:p>
          <a:p>
            <a:pPr marL="0" indent="0">
              <a:buNone/>
            </a:pPr>
            <a:r>
              <a:rPr lang="tr-TR" sz="3600" b="1" dirty="0">
                <a:solidFill>
                  <a:srgbClr val="FF0000"/>
                </a:solidFill>
              </a:rPr>
              <a:t>Günde 8 saat bir çalışma ile TYT müfredatını 25 günde</a:t>
            </a:r>
          </a:p>
          <a:p>
            <a:r>
              <a:rPr lang="tr-TR" b="1" dirty="0" smtClean="0"/>
              <a:t>TYT </a:t>
            </a:r>
            <a:r>
              <a:rPr lang="tr-TR" b="1" dirty="0"/>
              <a:t>Türkçe dersini 1572 dakika</a:t>
            </a:r>
            <a:r>
              <a:rPr lang="tr-TR" b="1" dirty="0" smtClean="0"/>
              <a:t>,</a:t>
            </a:r>
          </a:p>
          <a:p>
            <a:r>
              <a:rPr lang="tr-TR" b="1" dirty="0" smtClean="0"/>
              <a:t> </a:t>
            </a:r>
            <a:r>
              <a:rPr lang="tr-TR" b="1" dirty="0"/>
              <a:t>TYT Tarih dersini 3547 dakika, </a:t>
            </a:r>
            <a:endParaRPr lang="tr-TR" b="1" dirty="0" smtClean="0"/>
          </a:p>
          <a:p>
            <a:r>
              <a:rPr lang="tr-TR" b="1" dirty="0" smtClean="0"/>
              <a:t>TYT </a:t>
            </a:r>
            <a:r>
              <a:rPr lang="tr-TR" b="1" dirty="0"/>
              <a:t>Matematik 1478 dakika, </a:t>
            </a:r>
            <a:endParaRPr lang="tr-TR" b="1" dirty="0" smtClean="0"/>
          </a:p>
          <a:p>
            <a:r>
              <a:rPr lang="tr-TR" b="1" dirty="0" smtClean="0"/>
              <a:t>TYT </a:t>
            </a:r>
            <a:r>
              <a:rPr lang="tr-TR" b="1" dirty="0"/>
              <a:t>Kimya 439 dakika, </a:t>
            </a:r>
            <a:endParaRPr lang="tr-TR" b="1" dirty="0" smtClean="0"/>
          </a:p>
          <a:p>
            <a:r>
              <a:rPr lang="tr-TR" b="1" dirty="0" smtClean="0"/>
              <a:t>TYT </a:t>
            </a:r>
            <a:r>
              <a:rPr lang="tr-TR" b="1" dirty="0"/>
              <a:t>Fizik 768 dakika, </a:t>
            </a:r>
            <a:endParaRPr lang="tr-TR" b="1" dirty="0" smtClean="0"/>
          </a:p>
          <a:p>
            <a:r>
              <a:rPr lang="tr-TR" b="1" dirty="0" smtClean="0"/>
              <a:t>TYT </a:t>
            </a:r>
            <a:r>
              <a:rPr lang="tr-TR" b="1" dirty="0"/>
              <a:t>Coğrafya 712 dakika, </a:t>
            </a:r>
            <a:endParaRPr lang="tr-TR" b="1" dirty="0" smtClean="0"/>
          </a:p>
          <a:p>
            <a:r>
              <a:rPr lang="tr-TR" b="1" dirty="0" smtClean="0"/>
              <a:t>TYT </a:t>
            </a:r>
            <a:r>
              <a:rPr lang="tr-TR" b="1" dirty="0"/>
              <a:t>Biyoloji 644 dakika ve </a:t>
            </a:r>
            <a:endParaRPr lang="tr-TR" b="1" dirty="0" smtClean="0"/>
          </a:p>
          <a:p>
            <a:r>
              <a:rPr lang="tr-TR" b="1" dirty="0" smtClean="0"/>
              <a:t>TYT </a:t>
            </a:r>
            <a:r>
              <a:rPr lang="tr-TR" b="1" dirty="0"/>
              <a:t>Geometri 2941 dakikada bitirebilirsiniz</a:t>
            </a:r>
            <a:r>
              <a:rPr lang="tr-TR" sz="4400" b="1" dirty="0"/>
              <a:t>.</a:t>
            </a:r>
            <a:endParaRPr lang="tr-TR" sz="4400" dirty="0"/>
          </a:p>
        </p:txBody>
      </p:sp>
    </p:spTree>
    <p:extLst>
      <p:ext uri="{BB962C8B-B14F-4D97-AF65-F5344CB8AC3E}">
        <p14:creationId xmlns:p14="http://schemas.microsoft.com/office/powerpoint/2010/main" val="308193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95785"/>
            <a:ext cx="10515600" cy="5781178"/>
          </a:xfrm>
        </p:spPr>
        <p:txBody>
          <a:bodyPr/>
          <a:lstStyle/>
          <a:p>
            <a:pPr marL="0" indent="0">
              <a:buNone/>
            </a:pPr>
            <a:r>
              <a:rPr lang="tr-TR" sz="3600" b="1" dirty="0">
                <a:solidFill>
                  <a:srgbClr val="FF0000"/>
                </a:solidFill>
              </a:rPr>
              <a:t>AYT müfredatını ise 15 günde </a:t>
            </a:r>
            <a:r>
              <a:rPr lang="tr-TR" sz="3600" b="1" dirty="0" smtClean="0">
                <a:solidFill>
                  <a:srgbClr val="FF0000"/>
                </a:solidFill>
              </a:rPr>
              <a:t>bitirebilirsiniz;</a:t>
            </a:r>
          </a:p>
          <a:p>
            <a:r>
              <a:rPr lang="tr-TR" b="1" dirty="0" smtClean="0"/>
              <a:t> </a:t>
            </a:r>
            <a:r>
              <a:rPr lang="tr-TR" b="1" dirty="0"/>
              <a:t>AYT Matematik 1096 dakika</a:t>
            </a:r>
            <a:r>
              <a:rPr lang="tr-TR" b="1" dirty="0" smtClean="0"/>
              <a:t>,</a:t>
            </a:r>
          </a:p>
          <a:p>
            <a:r>
              <a:rPr lang="tr-TR" b="1" dirty="0" smtClean="0"/>
              <a:t> </a:t>
            </a:r>
            <a:r>
              <a:rPr lang="tr-TR" b="1" dirty="0"/>
              <a:t>AYT Kimya 1196 dakika, </a:t>
            </a:r>
            <a:endParaRPr lang="tr-TR" b="1" dirty="0" smtClean="0"/>
          </a:p>
          <a:p>
            <a:r>
              <a:rPr lang="tr-TR" b="1" dirty="0" smtClean="0"/>
              <a:t>AYT </a:t>
            </a:r>
            <a:r>
              <a:rPr lang="tr-TR" b="1" dirty="0"/>
              <a:t>Fizik 962 dakika</a:t>
            </a:r>
            <a:r>
              <a:rPr lang="tr-TR" b="1" dirty="0" smtClean="0"/>
              <a:t>,</a:t>
            </a:r>
          </a:p>
          <a:p>
            <a:r>
              <a:rPr lang="tr-TR" b="1" dirty="0" smtClean="0"/>
              <a:t> </a:t>
            </a:r>
            <a:r>
              <a:rPr lang="tr-TR" b="1" dirty="0"/>
              <a:t>AYT Biyoloji 936 dakika ve </a:t>
            </a:r>
            <a:endParaRPr lang="tr-TR" b="1" dirty="0" smtClean="0"/>
          </a:p>
          <a:p>
            <a:r>
              <a:rPr lang="tr-TR" b="1" dirty="0" smtClean="0"/>
              <a:t>AYT </a:t>
            </a:r>
            <a:r>
              <a:rPr lang="tr-TR" b="1" dirty="0"/>
              <a:t>Geometri 2941 dakikada tamamlayabilirsiniz.</a:t>
            </a:r>
          </a:p>
          <a:p>
            <a:endParaRPr lang="tr-TR" dirty="0"/>
          </a:p>
        </p:txBody>
      </p:sp>
    </p:spTree>
    <p:extLst>
      <p:ext uri="{BB962C8B-B14F-4D97-AF65-F5344CB8AC3E}">
        <p14:creationId xmlns:p14="http://schemas.microsoft.com/office/powerpoint/2010/main" val="166395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734920374"/>
              </p:ext>
            </p:extLst>
          </p:nvPr>
        </p:nvGraphicFramePr>
        <p:xfrm>
          <a:off x="342898" y="694592"/>
          <a:ext cx="11579470" cy="5890845"/>
        </p:xfrm>
        <a:graphic>
          <a:graphicData uri="http://schemas.openxmlformats.org/drawingml/2006/table">
            <a:tbl>
              <a:tblPr/>
              <a:tblGrid>
                <a:gridCol w="1157947">
                  <a:extLst>
                    <a:ext uri="{9D8B030D-6E8A-4147-A177-3AD203B41FA5}">
                      <a16:colId xmlns:a16="http://schemas.microsoft.com/office/drawing/2014/main" val="3431541915"/>
                    </a:ext>
                  </a:extLst>
                </a:gridCol>
                <a:gridCol w="1157947">
                  <a:extLst>
                    <a:ext uri="{9D8B030D-6E8A-4147-A177-3AD203B41FA5}">
                      <a16:colId xmlns:a16="http://schemas.microsoft.com/office/drawing/2014/main" val="555239687"/>
                    </a:ext>
                  </a:extLst>
                </a:gridCol>
                <a:gridCol w="1157947">
                  <a:extLst>
                    <a:ext uri="{9D8B030D-6E8A-4147-A177-3AD203B41FA5}">
                      <a16:colId xmlns:a16="http://schemas.microsoft.com/office/drawing/2014/main" val="2481622197"/>
                    </a:ext>
                  </a:extLst>
                </a:gridCol>
                <a:gridCol w="1157947">
                  <a:extLst>
                    <a:ext uri="{9D8B030D-6E8A-4147-A177-3AD203B41FA5}">
                      <a16:colId xmlns:a16="http://schemas.microsoft.com/office/drawing/2014/main" val="620460489"/>
                    </a:ext>
                  </a:extLst>
                </a:gridCol>
                <a:gridCol w="1157947">
                  <a:extLst>
                    <a:ext uri="{9D8B030D-6E8A-4147-A177-3AD203B41FA5}">
                      <a16:colId xmlns:a16="http://schemas.microsoft.com/office/drawing/2014/main" val="1810699620"/>
                    </a:ext>
                  </a:extLst>
                </a:gridCol>
                <a:gridCol w="1157947">
                  <a:extLst>
                    <a:ext uri="{9D8B030D-6E8A-4147-A177-3AD203B41FA5}">
                      <a16:colId xmlns:a16="http://schemas.microsoft.com/office/drawing/2014/main" val="1600140412"/>
                    </a:ext>
                  </a:extLst>
                </a:gridCol>
                <a:gridCol w="1157947">
                  <a:extLst>
                    <a:ext uri="{9D8B030D-6E8A-4147-A177-3AD203B41FA5}">
                      <a16:colId xmlns:a16="http://schemas.microsoft.com/office/drawing/2014/main" val="337201829"/>
                    </a:ext>
                  </a:extLst>
                </a:gridCol>
                <a:gridCol w="1157947">
                  <a:extLst>
                    <a:ext uri="{9D8B030D-6E8A-4147-A177-3AD203B41FA5}">
                      <a16:colId xmlns:a16="http://schemas.microsoft.com/office/drawing/2014/main" val="2536894505"/>
                    </a:ext>
                  </a:extLst>
                </a:gridCol>
                <a:gridCol w="1157947">
                  <a:extLst>
                    <a:ext uri="{9D8B030D-6E8A-4147-A177-3AD203B41FA5}">
                      <a16:colId xmlns:a16="http://schemas.microsoft.com/office/drawing/2014/main" val="4032061991"/>
                    </a:ext>
                  </a:extLst>
                </a:gridCol>
                <a:gridCol w="1157947">
                  <a:extLst>
                    <a:ext uri="{9D8B030D-6E8A-4147-A177-3AD203B41FA5}">
                      <a16:colId xmlns:a16="http://schemas.microsoft.com/office/drawing/2014/main" val="703520655"/>
                    </a:ext>
                  </a:extLst>
                </a:gridCol>
              </a:tblGrid>
              <a:tr h="614236">
                <a:tc>
                  <a:txBody>
                    <a:bodyPr/>
                    <a:lstStyle/>
                    <a:p>
                      <a:pPr algn="ctr"/>
                      <a:r>
                        <a:rPr lang="tr-TR" sz="1000">
                          <a:solidFill>
                            <a:srgbClr val="FFFFFF"/>
                          </a:solidFill>
                          <a:effectLst/>
                        </a:rPr>
                        <a:t>Konular</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2023</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2022</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2021</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2020</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2019</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2018</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2017</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2016</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2015</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3797955182"/>
                  </a:ext>
                </a:extLst>
              </a:tr>
              <a:tr h="743234">
                <a:tc>
                  <a:txBody>
                    <a:bodyPr/>
                    <a:lstStyle/>
                    <a:p>
                      <a:pPr algn="ctr"/>
                      <a:r>
                        <a:rPr lang="tr-TR" sz="1100" b="1" dirty="0">
                          <a:solidFill>
                            <a:srgbClr val="000000"/>
                          </a:solidFill>
                          <a:effectLst/>
                          <a:latin typeface="Tahoma" panose="020B0604030504040204" pitchFamily="34" charset="0"/>
                        </a:rPr>
                        <a:t>Toplam Soru Sayısı</a:t>
                      </a:r>
                      <a:endParaRPr lang="tr-TR" sz="1100" b="0" dirty="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40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1">
                          <a:solidFill>
                            <a:srgbClr val="000000"/>
                          </a:solidFill>
                          <a:effectLst/>
                          <a:latin typeface="Tahoma" panose="020B0604030504040204" pitchFamily="34" charset="0"/>
                        </a:rPr>
                        <a:t>40</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1">
                          <a:solidFill>
                            <a:srgbClr val="000000"/>
                          </a:solidFill>
                          <a:effectLst/>
                          <a:latin typeface="Tahoma" panose="020B0604030504040204" pitchFamily="34" charset="0"/>
                        </a:rPr>
                        <a:t>40</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1">
                          <a:solidFill>
                            <a:srgbClr val="000000"/>
                          </a:solidFill>
                          <a:effectLst/>
                          <a:latin typeface="Tahoma" panose="020B0604030504040204" pitchFamily="34" charset="0"/>
                        </a:rPr>
                        <a:t>40</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1" dirty="0">
                          <a:solidFill>
                            <a:srgbClr val="000000"/>
                          </a:solidFill>
                          <a:effectLst/>
                          <a:latin typeface="Tahoma" panose="020B0604030504040204" pitchFamily="34" charset="0"/>
                        </a:rPr>
                        <a:t>40</a:t>
                      </a:r>
                      <a:endParaRPr lang="tr-TR" sz="1000" b="0" dirty="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1">
                          <a:solidFill>
                            <a:srgbClr val="000000"/>
                          </a:solidFill>
                          <a:effectLst/>
                          <a:latin typeface="Tahoma" panose="020B0604030504040204" pitchFamily="34" charset="0"/>
                        </a:rPr>
                        <a:t>40</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1">
                          <a:solidFill>
                            <a:srgbClr val="000000"/>
                          </a:solidFill>
                          <a:effectLst/>
                          <a:latin typeface="Tahoma" panose="020B0604030504040204" pitchFamily="34" charset="0"/>
                        </a:rPr>
                        <a:t>40</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1">
                          <a:solidFill>
                            <a:srgbClr val="000000"/>
                          </a:solidFill>
                          <a:effectLst/>
                          <a:latin typeface="Tahoma" panose="020B0604030504040204" pitchFamily="34" charset="0"/>
                        </a:rPr>
                        <a:t>40</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1">
                          <a:solidFill>
                            <a:srgbClr val="000000"/>
                          </a:solidFill>
                          <a:effectLst/>
                          <a:latin typeface="Tahoma" panose="020B0604030504040204" pitchFamily="34" charset="0"/>
                        </a:rPr>
                        <a:t>40</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89190201"/>
                  </a:ext>
                </a:extLst>
              </a:tr>
              <a:tr h="492925">
                <a:tc>
                  <a:txBody>
                    <a:bodyPr/>
                    <a:lstStyle/>
                    <a:p>
                      <a:pPr algn="ctr"/>
                      <a:r>
                        <a:rPr lang="tr-TR" sz="1100" b="0" dirty="0">
                          <a:solidFill>
                            <a:srgbClr val="000000"/>
                          </a:solidFill>
                          <a:effectLst/>
                          <a:latin typeface="Tahoma" panose="020B0604030504040204" pitchFamily="34" charset="0"/>
                        </a:rPr>
                        <a:t>Ses Bilgisi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1442311121"/>
                  </a:ext>
                </a:extLst>
              </a:tr>
              <a:tr h="492925">
                <a:tc>
                  <a:txBody>
                    <a:bodyPr/>
                    <a:lstStyle/>
                    <a:p>
                      <a:pPr algn="ctr"/>
                      <a:r>
                        <a:rPr lang="tr-TR" sz="1100" b="0" dirty="0">
                          <a:solidFill>
                            <a:srgbClr val="000000"/>
                          </a:solidFill>
                          <a:effectLst/>
                          <a:latin typeface="Tahoma" panose="020B0604030504040204" pitchFamily="34" charset="0"/>
                        </a:rPr>
                        <a:t>Dil Bilgisi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8</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587851639"/>
                  </a:ext>
                </a:extLst>
              </a:tr>
              <a:tr h="743234">
                <a:tc>
                  <a:txBody>
                    <a:bodyPr/>
                    <a:lstStyle/>
                    <a:p>
                      <a:pPr algn="ctr"/>
                      <a:r>
                        <a:rPr lang="tr-TR" sz="1100" b="0" dirty="0">
                          <a:solidFill>
                            <a:srgbClr val="000000"/>
                          </a:solidFill>
                          <a:effectLst/>
                          <a:latin typeface="Tahoma" panose="020B0604030504040204" pitchFamily="34" charset="0"/>
                        </a:rPr>
                        <a:t>Noktalama İşaretleri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299711273"/>
                  </a:ext>
                </a:extLst>
              </a:tr>
              <a:tr h="492925">
                <a:tc>
                  <a:txBody>
                    <a:bodyPr/>
                    <a:lstStyle/>
                    <a:p>
                      <a:pPr algn="ctr"/>
                      <a:r>
                        <a:rPr lang="tr-TR" sz="1100" b="0" dirty="0">
                          <a:solidFill>
                            <a:srgbClr val="000000"/>
                          </a:solidFill>
                          <a:effectLst/>
                          <a:latin typeface="Tahoma" panose="020B0604030504040204" pitchFamily="34" charset="0"/>
                        </a:rPr>
                        <a:t>Yazım Kuralları</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91885037"/>
                  </a:ext>
                </a:extLst>
              </a:tr>
              <a:tr h="743234">
                <a:tc>
                  <a:txBody>
                    <a:bodyPr/>
                    <a:lstStyle/>
                    <a:p>
                      <a:pPr algn="ctr"/>
                      <a:r>
                        <a:rPr lang="tr-TR" sz="1100" b="0" dirty="0">
                          <a:solidFill>
                            <a:srgbClr val="000000"/>
                          </a:solidFill>
                          <a:effectLst/>
                          <a:latin typeface="Tahoma" panose="020B0604030504040204" pitchFamily="34" charset="0"/>
                        </a:rPr>
                        <a:t>Anlatım Bozukluğu</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51073394"/>
                  </a:ext>
                </a:extLst>
              </a:tr>
              <a:tr h="492925">
                <a:tc>
                  <a:txBody>
                    <a:bodyPr/>
                    <a:lstStyle/>
                    <a:p>
                      <a:pPr algn="ctr"/>
                      <a:r>
                        <a:rPr lang="tr-TR" sz="1100" b="0" dirty="0">
                          <a:solidFill>
                            <a:srgbClr val="000000"/>
                          </a:solidFill>
                          <a:effectLst/>
                          <a:latin typeface="Tahoma" panose="020B0604030504040204" pitchFamily="34" charset="0"/>
                        </a:rPr>
                        <a:t>Paragraf</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26</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26</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25</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26</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26</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260325026"/>
                  </a:ext>
                </a:extLst>
              </a:tr>
              <a:tr h="492925">
                <a:tc>
                  <a:txBody>
                    <a:bodyPr/>
                    <a:lstStyle/>
                    <a:p>
                      <a:pPr algn="ctr"/>
                      <a:r>
                        <a:rPr lang="tr-TR" sz="1100" b="0" dirty="0">
                          <a:solidFill>
                            <a:srgbClr val="000000"/>
                          </a:solidFill>
                          <a:effectLst/>
                          <a:latin typeface="Tahoma" panose="020B0604030504040204" pitchFamily="34" charset="0"/>
                        </a:rPr>
                        <a:t>Cümlede Anlam</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4</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6</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7</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7</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7</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1000" b="0">
                          <a:solidFill>
                            <a:srgbClr val="000000"/>
                          </a:solidFill>
                          <a:effectLst/>
                          <a:latin typeface="Tahoma" panose="020B0604030504040204" pitchFamily="34" charset="0"/>
                        </a:rPr>
                        <a:t>6</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28058224"/>
                  </a:ext>
                </a:extLst>
              </a:tr>
              <a:tr h="582282">
                <a:tc>
                  <a:txBody>
                    <a:bodyPr/>
                    <a:lstStyle/>
                    <a:p>
                      <a:pPr algn="ctr"/>
                      <a:r>
                        <a:rPr lang="tr-TR" sz="1100" b="0" dirty="0">
                          <a:solidFill>
                            <a:srgbClr val="000000"/>
                          </a:solidFill>
                          <a:effectLst/>
                          <a:latin typeface="Tahoma" panose="020B0604030504040204" pitchFamily="34" charset="0"/>
                        </a:rPr>
                        <a:t>Sözcükte Anlam</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4</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5</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endParaRPr lang="tr-TR" sz="1700"/>
                    </a:p>
                  </a:txBody>
                  <a:tcPr marL="88630" marR="88630" marT="44315" marB="44315">
                    <a:lnL w="9525" cap="flat" cmpd="sng" algn="ctr">
                      <a:solidFill>
                        <a:srgbClr val="DDDDDD"/>
                      </a:solidFill>
                      <a:prstDash val="solid"/>
                      <a:round/>
                      <a:headEnd type="none" w="med" len="med"/>
                      <a:tailEnd type="none" w="med" len="med"/>
                    </a:lnL>
                    <a:lnT w="9525" cap="flat" cmpd="sng" algn="ctr">
                      <a:solidFill>
                        <a:srgbClr val="DDDDDD"/>
                      </a:solidFill>
                      <a:prstDash val="solid"/>
                      <a:round/>
                      <a:headEnd type="none" w="med" len="med"/>
                      <a:tailEnd type="none" w="med" len="med"/>
                    </a:lnT>
                  </a:tcPr>
                </a:tc>
                <a:tc>
                  <a:txBody>
                    <a:bodyPr/>
                    <a:lstStyle/>
                    <a:p>
                      <a:endParaRPr lang="tr-TR" sz="1700" dirty="0"/>
                    </a:p>
                  </a:txBody>
                  <a:tcPr marL="88630" marR="88630" marT="44315" marB="44315">
                    <a:lnT w="9525" cap="flat" cmpd="sng" algn="ctr">
                      <a:solidFill>
                        <a:srgbClr val="DDDDDD"/>
                      </a:solidFill>
                      <a:prstDash val="solid"/>
                      <a:round/>
                      <a:headEnd type="none" w="med" len="med"/>
                      <a:tailEnd type="none" w="med" len="med"/>
                    </a:lnT>
                  </a:tcPr>
                </a:tc>
                <a:extLst>
                  <a:ext uri="{0D108BD9-81ED-4DB2-BD59-A6C34878D82A}">
                    <a16:rowId xmlns:a16="http://schemas.microsoft.com/office/drawing/2014/main" val="3368852319"/>
                  </a:ext>
                </a:extLst>
              </a:tr>
            </a:tbl>
          </a:graphicData>
        </a:graphic>
      </p:graphicFrame>
      <p:sp>
        <p:nvSpPr>
          <p:cNvPr id="5" name="Rectangle 1"/>
          <p:cNvSpPr>
            <a:spLocks noChangeArrowheads="1"/>
          </p:cNvSpPr>
          <p:nvPr/>
        </p:nvSpPr>
        <p:spPr bwMode="auto">
          <a:xfrm>
            <a:off x="460132" y="237392"/>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TYT Türkçe Soru Dağılımı 2015 - 2023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04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463702181"/>
              </p:ext>
            </p:extLst>
          </p:nvPr>
        </p:nvGraphicFramePr>
        <p:xfrm>
          <a:off x="179290" y="430307"/>
          <a:ext cx="11178990" cy="6311371"/>
        </p:xfrm>
        <a:graphic>
          <a:graphicData uri="http://schemas.openxmlformats.org/drawingml/2006/table">
            <a:tbl>
              <a:tblPr/>
              <a:tblGrid>
                <a:gridCol w="1117899">
                  <a:extLst>
                    <a:ext uri="{9D8B030D-6E8A-4147-A177-3AD203B41FA5}">
                      <a16:colId xmlns:a16="http://schemas.microsoft.com/office/drawing/2014/main" val="2461881006"/>
                    </a:ext>
                  </a:extLst>
                </a:gridCol>
                <a:gridCol w="1117899">
                  <a:extLst>
                    <a:ext uri="{9D8B030D-6E8A-4147-A177-3AD203B41FA5}">
                      <a16:colId xmlns:a16="http://schemas.microsoft.com/office/drawing/2014/main" val="733612205"/>
                    </a:ext>
                  </a:extLst>
                </a:gridCol>
                <a:gridCol w="1117899">
                  <a:extLst>
                    <a:ext uri="{9D8B030D-6E8A-4147-A177-3AD203B41FA5}">
                      <a16:colId xmlns:a16="http://schemas.microsoft.com/office/drawing/2014/main" val="2670567493"/>
                    </a:ext>
                  </a:extLst>
                </a:gridCol>
                <a:gridCol w="1117899">
                  <a:extLst>
                    <a:ext uri="{9D8B030D-6E8A-4147-A177-3AD203B41FA5}">
                      <a16:colId xmlns:a16="http://schemas.microsoft.com/office/drawing/2014/main" val="2448468770"/>
                    </a:ext>
                  </a:extLst>
                </a:gridCol>
                <a:gridCol w="1117899">
                  <a:extLst>
                    <a:ext uri="{9D8B030D-6E8A-4147-A177-3AD203B41FA5}">
                      <a16:colId xmlns:a16="http://schemas.microsoft.com/office/drawing/2014/main" val="1334163056"/>
                    </a:ext>
                  </a:extLst>
                </a:gridCol>
                <a:gridCol w="1117899">
                  <a:extLst>
                    <a:ext uri="{9D8B030D-6E8A-4147-A177-3AD203B41FA5}">
                      <a16:colId xmlns:a16="http://schemas.microsoft.com/office/drawing/2014/main" val="3261046112"/>
                    </a:ext>
                  </a:extLst>
                </a:gridCol>
                <a:gridCol w="1117899">
                  <a:extLst>
                    <a:ext uri="{9D8B030D-6E8A-4147-A177-3AD203B41FA5}">
                      <a16:colId xmlns:a16="http://schemas.microsoft.com/office/drawing/2014/main" val="3691192854"/>
                    </a:ext>
                  </a:extLst>
                </a:gridCol>
                <a:gridCol w="1117899">
                  <a:extLst>
                    <a:ext uri="{9D8B030D-6E8A-4147-A177-3AD203B41FA5}">
                      <a16:colId xmlns:a16="http://schemas.microsoft.com/office/drawing/2014/main" val="3052801020"/>
                    </a:ext>
                  </a:extLst>
                </a:gridCol>
                <a:gridCol w="1117899">
                  <a:extLst>
                    <a:ext uri="{9D8B030D-6E8A-4147-A177-3AD203B41FA5}">
                      <a16:colId xmlns:a16="http://schemas.microsoft.com/office/drawing/2014/main" val="4029327740"/>
                    </a:ext>
                  </a:extLst>
                </a:gridCol>
                <a:gridCol w="1117899">
                  <a:extLst>
                    <a:ext uri="{9D8B030D-6E8A-4147-A177-3AD203B41FA5}">
                      <a16:colId xmlns:a16="http://schemas.microsoft.com/office/drawing/2014/main" val="1248002291"/>
                    </a:ext>
                  </a:extLst>
                </a:gridCol>
              </a:tblGrid>
              <a:tr h="215152">
                <a:tc>
                  <a:txBody>
                    <a:bodyPr/>
                    <a:lstStyle/>
                    <a:p>
                      <a:pPr algn="ctr"/>
                      <a:r>
                        <a:rPr lang="tr-TR" sz="600" dirty="0">
                          <a:solidFill>
                            <a:srgbClr val="FFFFFF"/>
                          </a:solidFill>
                          <a:effectLst/>
                        </a:rPr>
                        <a:t>SORU DAĞILIMI</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2023</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2022</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2021</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2020</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2019</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2018</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2017</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2016</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600">
                          <a:solidFill>
                            <a:srgbClr val="FFFFFF"/>
                          </a:solidFill>
                          <a:effectLst/>
                        </a:rPr>
                        <a:t>2015</a:t>
                      </a:r>
                    </a:p>
                  </a:txBody>
                  <a:tcPr marL="5281" marR="5281" marT="63369" marB="63369"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3894239158"/>
                  </a:ext>
                </a:extLst>
              </a:tr>
              <a:tr h="178578">
                <a:tc>
                  <a:txBody>
                    <a:bodyPr/>
                    <a:lstStyle/>
                    <a:p>
                      <a:pPr algn="ctr"/>
                      <a:r>
                        <a:rPr lang="tr-TR" sz="600" b="0">
                          <a:solidFill>
                            <a:srgbClr val="000000"/>
                          </a:solidFill>
                          <a:effectLst/>
                          <a:latin typeface="Tahoma" panose="020B0604030504040204" pitchFamily="34" charset="0"/>
                        </a:rPr>
                        <a:t>SORU SAYISI</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dirty="0">
                          <a:solidFill>
                            <a:srgbClr val="000000"/>
                          </a:solidFill>
                          <a:effectLst/>
                          <a:latin typeface="Tahoma" panose="020B0604030504040204" pitchFamily="34" charset="0"/>
                        </a:rPr>
                        <a:t>30</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30</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30</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dirty="0">
                          <a:solidFill>
                            <a:srgbClr val="000000"/>
                          </a:solidFill>
                          <a:effectLst/>
                          <a:latin typeface="Tahoma" panose="020B0604030504040204" pitchFamily="34" charset="0"/>
                        </a:rPr>
                        <a:t>30</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30</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29</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32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33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32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3438709034"/>
                  </a:ext>
                </a:extLst>
              </a:tr>
              <a:tr h="354545">
                <a:tc>
                  <a:txBody>
                    <a:bodyPr/>
                    <a:lstStyle/>
                    <a:p>
                      <a:pPr algn="ctr"/>
                      <a:r>
                        <a:rPr lang="tr-TR" sz="800" b="1" dirty="0">
                          <a:solidFill>
                            <a:srgbClr val="000000"/>
                          </a:solidFill>
                          <a:effectLst/>
                          <a:latin typeface="Tahoma" panose="020B0604030504040204" pitchFamily="34" charset="0"/>
                        </a:rPr>
                        <a:t>Temel Kavramlar</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dirty="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dirty="0">
                          <a:solidFill>
                            <a:srgbClr val="000000"/>
                          </a:solidFill>
                          <a:effectLst/>
                          <a:latin typeface="Tahoma" panose="020B0604030504040204" pitchFamily="34" charset="0"/>
                        </a:rPr>
                        <a:t>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4</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4</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4</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2584335625"/>
                  </a:ext>
                </a:extLst>
              </a:tr>
              <a:tr h="354545">
                <a:tc>
                  <a:txBody>
                    <a:bodyPr/>
                    <a:lstStyle/>
                    <a:p>
                      <a:pPr algn="ctr"/>
                      <a:r>
                        <a:rPr lang="tr-TR" sz="800" b="1" dirty="0">
                          <a:solidFill>
                            <a:srgbClr val="000000"/>
                          </a:solidFill>
                          <a:effectLst/>
                          <a:latin typeface="Tahoma" panose="020B0604030504040204" pitchFamily="34" charset="0"/>
                        </a:rPr>
                        <a:t>Sayı Basamakları</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272345262"/>
                  </a:ext>
                </a:extLst>
              </a:tr>
              <a:tr h="354545">
                <a:tc>
                  <a:txBody>
                    <a:bodyPr/>
                    <a:lstStyle/>
                    <a:p>
                      <a:pPr algn="ctr"/>
                      <a:r>
                        <a:rPr lang="tr-TR" sz="800" b="1" dirty="0">
                          <a:solidFill>
                            <a:srgbClr val="000000"/>
                          </a:solidFill>
                          <a:effectLst/>
                          <a:latin typeface="Tahoma" panose="020B0604030504040204" pitchFamily="34" charset="0"/>
                        </a:rPr>
                        <a:t>Bölünebilme Kuralları</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631430837"/>
                  </a:ext>
                </a:extLst>
              </a:tr>
              <a:tr h="215748">
                <a:tc>
                  <a:txBody>
                    <a:bodyPr/>
                    <a:lstStyle/>
                    <a:p>
                      <a:pPr algn="ctr"/>
                      <a:r>
                        <a:rPr lang="tr-TR" sz="800" b="1" dirty="0">
                          <a:solidFill>
                            <a:srgbClr val="000000"/>
                          </a:solidFill>
                          <a:effectLst/>
                          <a:latin typeface="Tahoma" panose="020B0604030504040204" pitchFamily="34" charset="0"/>
                        </a:rPr>
                        <a:t>OBEB-OKEK</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027151265"/>
                  </a:ext>
                </a:extLst>
              </a:tr>
              <a:tr h="354545">
                <a:tc>
                  <a:txBody>
                    <a:bodyPr/>
                    <a:lstStyle/>
                    <a:p>
                      <a:pPr algn="ctr"/>
                      <a:r>
                        <a:rPr lang="tr-TR" sz="800" b="1" dirty="0">
                          <a:solidFill>
                            <a:srgbClr val="000000"/>
                          </a:solidFill>
                          <a:effectLst/>
                          <a:latin typeface="Tahoma" panose="020B0604030504040204" pitchFamily="34" charset="0"/>
                        </a:rPr>
                        <a:t>Rasyonel Sayılar</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69778133"/>
                  </a:ext>
                </a:extLst>
              </a:tr>
              <a:tr h="354545">
                <a:tc>
                  <a:txBody>
                    <a:bodyPr/>
                    <a:lstStyle/>
                    <a:p>
                      <a:pPr algn="ctr"/>
                      <a:r>
                        <a:rPr lang="tr-TR" sz="800" b="1" dirty="0">
                          <a:solidFill>
                            <a:srgbClr val="000000"/>
                          </a:solidFill>
                          <a:effectLst/>
                          <a:latin typeface="Tahoma" panose="020B0604030504040204" pitchFamily="34" charset="0"/>
                        </a:rPr>
                        <a:t>Basit Eşitsizlikler</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594331312"/>
                  </a:ext>
                </a:extLst>
              </a:tr>
              <a:tr h="215748">
                <a:tc>
                  <a:txBody>
                    <a:bodyPr/>
                    <a:lstStyle/>
                    <a:p>
                      <a:pPr algn="ctr"/>
                      <a:r>
                        <a:rPr lang="tr-TR" sz="800" b="1" dirty="0">
                          <a:solidFill>
                            <a:srgbClr val="000000"/>
                          </a:solidFill>
                          <a:effectLst/>
                          <a:latin typeface="Tahoma" panose="020B0604030504040204" pitchFamily="34" charset="0"/>
                        </a:rPr>
                        <a:t>Mutlak Değer</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34243115"/>
                  </a:ext>
                </a:extLst>
              </a:tr>
              <a:tr h="215748">
                <a:tc>
                  <a:txBody>
                    <a:bodyPr/>
                    <a:lstStyle/>
                    <a:p>
                      <a:pPr algn="ctr"/>
                      <a:r>
                        <a:rPr lang="tr-TR" sz="800" b="1" dirty="0">
                          <a:solidFill>
                            <a:srgbClr val="000000"/>
                          </a:solidFill>
                          <a:effectLst/>
                          <a:latin typeface="Tahoma" panose="020B0604030504040204" pitchFamily="34" charset="0"/>
                        </a:rPr>
                        <a:t>Üslü Sayılar</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453773026"/>
                  </a:ext>
                </a:extLst>
              </a:tr>
              <a:tr h="215748">
                <a:tc>
                  <a:txBody>
                    <a:bodyPr/>
                    <a:lstStyle/>
                    <a:p>
                      <a:pPr algn="ctr"/>
                      <a:r>
                        <a:rPr lang="tr-TR" sz="800" b="1" dirty="0">
                          <a:solidFill>
                            <a:srgbClr val="000000"/>
                          </a:solidFill>
                          <a:effectLst/>
                          <a:latin typeface="Tahoma" panose="020B0604030504040204" pitchFamily="34" charset="0"/>
                        </a:rPr>
                        <a:t>Köklü Sayılar</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65946177"/>
                  </a:ext>
                </a:extLst>
              </a:tr>
              <a:tr h="354545">
                <a:tc>
                  <a:txBody>
                    <a:bodyPr/>
                    <a:lstStyle/>
                    <a:p>
                      <a:pPr algn="ctr"/>
                      <a:r>
                        <a:rPr lang="tr-TR" sz="800" b="1" dirty="0">
                          <a:solidFill>
                            <a:srgbClr val="000000"/>
                          </a:solidFill>
                          <a:effectLst/>
                          <a:latin typeface="Tahoma" panose="020B0604030504040204" pitchFamily="34" charset="0"/>
                        </a:rPr>
                        <a:t>Çarpanlara Ayırma</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548296831"/>
                  </a:ext>
                </a:extLst>
              </a:tr>
              <a:tr h="215748">
                <a:tc>
                  <a:txBody>
                    <a:bodyPr/>
                    <a:lstStyle/>
                    <a:p>
                      <a:pPr algn="ctr"/>
                      <a:r>
                        <a:rPr lang="tr-TR" sz="800" b="1" dirty="0">
                          <a:solidFill>
                            <a:srgbClr val="000000"/>
                          </a:solidFill>
                          <a:effectLst/>
                          <a:latin typeface="Tahoma" panose="020B0604030504040204" pitchFamily="34" charset="0"/>
                        </a:rPr>
                        <a:t>Oran-Orantı</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 </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8897243"/>
                  </a:ext>
                </a:extLst>
              </a:tr>
              <a:tr h="339931">
                <a:tc>
                  <a:txBody>
                    <a:bodyPr/>
                    <a:lstStyle/>
                    <a:p>
                      <a:pPr algn="ctr"/>
                      <a:r>
                        <a:rPr lang="tr-TR" sz="800" b="1" dirty="0">
                          <a:solidFill>
                            <a:srgbClr val="000000"/>
                          </a:solidFill>
                          <a:effectLst/>
                          <a:latin typeface="Tahoma" panose="020B0604030504040204" pitchFamily="34" charset="0"/>
                        </a:rPr>
                        <a:t>Denklem Çözme</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987723324"/>
                  </a:ext>
                </a:extLst>
              </a:tr>
              <a:tr h="215748">
                <a:tc>
                  <a:txBody>
                    <a:bodyPr/>
                    <a:lstStyle/>
                    <a:p>
                      <a:pPr algn="ctr"/>
                      <a:r>
                        <a:rPr lang="tr-TR" sz="800" b="1" dirty="0">
                          <a:solidFill>
                            <a:srgbClr val="000000"/>
                          </a:solidFill>
                          <a:effectLst/>
                          <a:latin typeface="Tahoma" panose="020B0604030504040204" pitchFamily="34" charset="0"/>
                        </a:rPr>
                        <a:t>Problemler</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10</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13</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10</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72489726"/>
                  </a:ext>
                </a:extLst>
              </a:tr>
              <a:tr h="493344">
                <a:tc>
                  <a:txBody>
                    <a:bodyPr/>
                    <a:lstStyle/>
                    <a:p>
                      <a:pPr algn="ctr"/>
                      <a:r>
                        <a:rPr lang="tr-TR" sz="800" b="1" dirty="0">
                          <a:solidFill>
                            <a:srgbClr val="000000"/>
                          </a:solidFill>
                          <a:effectLst/>
                          <a:latin typeface="Tahoma" panose="020B0604030504040204" pitchFamily="34" charset="0"/>
                        </a:rPr>
                        <a:t>Kümeler – Kartezyen Çarpım</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29417345"/>
                  </a:ext>
                </a:extLst>
              </a:tr>
              <a:tr h="215748">
                <a:tc>
                  <a:txBody>
                    <a:bodyPr/>
                    <a:lstStyle/>
                    <a:p>
                      <a:pPr algn="ctr"/>
                      <a:r>
                        <a:rPr lang="tr-TR" sz="800" b="1" dirty="0">
                          <a:solidFill>
                            <a:srgbClr val="000000"/>
                          </a:solidFill>
                          <a:effectLst/>
                          <a:latin typeface="Tahoma" panose="020B0604030504040204" pitchFamily="34" charset="0"/>
                        </a:rPr>
                        <a:t>Mantık</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 </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91167998"/>
                  </a:ext>
                </a:extLst>
              </a:tr>
              <a:tr h="215748">
                <a:tc>
                  <a:txBody>
                    <a:bodyPr/>
                    <a:lstStyle/>
                    <a:p>
                      <a:pPr algn="ctr"/>
                      <a:r>
                        <a:rPr lang="tr-TR" sz="800" b="1" dirty="0">
                          <a:solidFill>
                            <a:srgbClr val="000000"/>
                          </a:solidFill>
                          <a:effectLst/>
                          <a:latin typeface="Tahoma" panose="020B0604030504040204" pitchFamily="34" charset="0"/>
                        </a:rPr>
                        <a:t>Fonksiyonlar</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704584143"/>
                  </a:ext>
                </a:extLst>
              </a:tr>
              <a:tr h="215748">
                <a:tc>
                  <a:txBody>
                    <a:bodyPr/>
                    <a:lstStyle/>
                    <a:p>
                      <a:pPr algn="ctr"/>
                      <a:r>
                        <a:rPr lang="tr-TR" sz="800" b="1" dirty="0" err="1">
                          <a:solidFill>
                            <a:srgbClr val="000000"/>
                          </a:solidFill>
                          <a:effectLst/>
                          <a:latin typeface="Tahoma" panose="020B0604030504040204" pitchFamily="34" charset="0"/>
                        </a:rPr>
                        <a:t>Polinomlar</a:t>
                      </a:r>
                      <a:endParaRPr lang="tr-TR" sz="800" b="1" dirty="0">
                        <a:solidFill>
                          <a:srgbClr val="000000"/>
                        </a:solidFill>
                        <a:effectLst/>
                        <a:latin typeface="Tahoma" panose="020B0604030504040204" pitchFamily="34" charset="0"/>
                      </a:endParaRP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731089735"/>
                  </a:ext>
                </a:extLst>
              </a:tr>
              <a:tr h="354545">
                <a:tc>
                  <a:txBody>
                    <a:bodyPr/>
                    <a:lstStyle/>
                    <a:p>
                      <a:pPr algn="ctr"/>
                      <a:r>
                        <a:rPr lang="tr-TR" sz="800" b="1" dirty="0" err="1">
                          <a:solidFill>
                            <a:srgbClr val="000000"/>
                          </a:solidFill>
                          <a:effectLst/>
                          <a:latin typeface="Tahoma" panose="020B0604030504040204" pitchFamily="34" charset="0"/>
                        </a:rPr>
                        <a:t>Permütasyon</a:t>
                      </a:r>
                      <a:r>
                        <a:rPr lang="tr-TR" sz="800" b="1" dirty="0">
                          <a:solidFill>
                            <a:srgbClr val="000000"/>
                          </a:solidFill>
                          <a:effectLst/>
                          <a:latin typeface="Tahoma" panose="020B0604030504040204" pitchFamily="34" charset="0"/>
                        </a:rPr>
                        <a:t>-Kombinasyon</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689293506"/>
                  </a:ext>
                </a:extLst>
              </a:tr>
              <a:tr h="215748">
                <a:tc>
                  <a:txBody>
                    <a:bodyPr/>
                    <a:lstStyle/>
                    <a:p>
                      <a:pPr algn="ctr"/>
                      <a:r>
                        <a:rPr lang="tr-TR" sz="800" b="1" dirty="0">
                          <a:solidFill>
                            <a:srgbClr val="000000"/>
                          </a:solidFill>
                          <a:effectLst/>
                          <a:latin typeface="Tahoma" panose="020B0604030504040204" pitchFamily="34" charset="0"/>
                        </a:rPr>
                        <a:t>Olasılık</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2</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33694679"/>
                  </a:ext>
                </a:extLst>
              </a:tr>
              <a:tr h="339931">
                <a:tc>
                  <a:txBody>
                    <a:bodyPr/>
                    <a:lstStyle/>
                    <a:p>
                      <a:pPr algn="ctr"/>
                      <a:r>
                        <a:rPr lang="tr-TR" sz="800" b="1" dirty="0">
                          <a:solidFill>
                            <a:srgbClr val="000000"/>
                          </a:solidFill>
                          <a:effectLst/>
                          <a:latin typeface="Tahoma" panose="020B0604030504040204" pitchFamily="34" charset="0"/>
                        </a:rPr>
                        <a:t>Veri – İstatistik</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900" b="0" dirty="0">
                          <a:solidFill>
                            <a:srgbClr val="000000"/>
                          </a:solidFill>
                          <a:effectLst/>
                          <a:latin typeface="Tahoma" panose="020B0604030504040204" pitchFamily="34" charset="0"/>
                        </a:rPr>
                        <a:t>1</a:t>
                      </a:r>
                    </a:p>
                  </a:txBody>
                  <a:tcPr marL="42246" marR="42246" marT="42246" marB="42246"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156714451"/>
                  </a:ext>
                </a:extLst>
              </a:tr>
            </a:tbl>
          </a:graphicData>
        </a:graphic>
      </p:graphicFrame>
      <p:sp>
        <p:nvSpPr>
          <p:cNvPr id="5" name="Rectangle 1"/>
          <p:cNvSpPr>
            <a:spLocks noChangeArrowheads="1"/>
          </p:cNvSpPr>
          <p:nvPr/>
        </p:nvSpPr>
        <p:spPr bwMode="auto">
          <a:xfrm>
            <a:off x="86098" y="-77524"/>
            <a:ext cx="16762681"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TYT Matematik Konuları Soru Dağılımı 2015 - 2023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116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198313241"/>
              </p:ext>
            </p:extLst>
          </p:nvPr>
        </p:nvGraphicFramePr>
        <p:xfrm>
          <a:off x="342901" y="655273"/>
          <a:ext cx="10826260" cy="5396372"/>
        </p:xfrm>
        <a:graphic>
          <a:graphicData uri="http://schemas.openxmlformats.org/drawingml/2006/table">
            <a:tbl>
              <a:tblPr/>
              <a:tblGrid>
                <a:gridCol w="1082626">
                  <a:extLst>
                    <a:ext uri="{9D8B030D-6E8A-4147-A177-3AD203B41FA5}">
                      <a16:colId xmlns:a16="http://schemas.microsoft.com/office/drawing/2014/main" val="431654203"/>
                    </a:ext>
                  </a:extLst>
                </a:gridCol>
                <a:gridCol w="1082626">
                  <a:extLst>
                    <a:ext uri="{9D8B030D-6E8A-4147-A177-3AD203B41FA5}">
                      <a16:colId xmlns:a16="http://schemas.microsoft.com/office/drawing/2014/main" val="1202913943"/>
                    </a:ext>
                  </a:extLst>
                </a:gridCol>
                <a:gridCol w="1082626">
                  <a:extLst>
                    <a:ext uri="{9D8B030D-6E8A-4147-A177-3AD203B41FA5}">
                      <a16:colId xmlns:a16="http://schemas.microsoft.com/office/drawing/2014/main" val="2728588109"/>
                    </a:ext>
                  </a:extLst>
                </a:gridCol>
                <a:gridCol w="1082626">
                  <a:extLst>
                    <a:ext uri="{9D8B030D-6E8A-4147-A177-3AD203B41FA5}">
                      <a16:colId xmlns:a16="http://schemas.microsoft.com/office/drawing/2014/main" val="2405011212"/>
                    </a:ext>
                  </a:extLst>
                </a:gridCol>
                <a:gridCol w="1082626">
                  <a:extLst>
                    <a:ext uri="{9D8B030D-6E8A-4147-A177-3AD203B41FA5}">
                      <a16:colId xmlns:a16="http://schemas.microsoft.com/office/drawing/2014/main" val="2990535928"/>
                    </a:ext>
                  </a:extLst>
                </a:gridCol>
                <a:gridCol w="1082626">
                  <a:extLst>
                    <a:ext uri="{9D8B030D-6E8A-4147-A177-3AD203B41FA5}">
                      <a16:colId xmlns:a16="http://schemas.microsoft.com/office/drawing/2014/main" val="1439143365"/>
                    </a:ext>
                  </a:extLst>
                </a:gridCol>
                <a:gridCol w="1082626">
                  <a:extLst>
                    <a:ext uri="{9D8B030D-6E8A-4147-A177-3AD203B41FA5}">
                      <a16:colId xmlns:a16="http://schemas.microsoft.com/office/drawing/2014/main" val="2629026124"/>
                    </a:ext>
                  </a:extLst>
                </a:gridCol>
                <a:gridCol w="1082626">
                  <a:extLst>
                    <a:ext uri="{9D8B030D-6E8A-4147-A177-3AD203B41FA5}">
                      <a16:colId xmlns:a16="http://schemas.microsoft.com/office/drawing/2014/main" val="2884412951"/>
                    </a:ext>
                  </a:extLst>
                </a:gridCol>
                <a:gridCol w="1082626">
                  <a:extLst>
                    <a:ext uri="{9D8B030D-6E8A-4147-A177-3AD203B41FA5}">
                      <a16:colId xmlns:a16="http://schemas.microsoft.com/office/drawing/2014/main" val="783622637"/>
                    </a:ext>
                  </a:extLst>
                </a:gridCol>
                <a:gridCol w="1082626">
                  <a:extLst>
                    <a:ext uri="{9D8B030D-6E8A-4147-A177-3AD203B41FA5}">
                      <a16:colId xmlns:a16="http://schemas.microsoft.com/office/drawing/2014/main" val="2438185162"/>
                    </a:ext>
                  </a:extLst>
                </a:gridCol>
              </a:tblGrid>
              <a:tr h="470988">
                <a:tc>
                  <a:txBody>
                    <a:bodyPr/>
                    <a:lstStyle/>
                    <a:p>
                      <a:pPr algn="ctr"/>
                      <a:r>
                        <a:rPr lang="tr-TR" sz="1000">
                          <a:solidFill>
                            <a:srgbClr val="FFFFFF"/>
                          </a:solidFill>
                          <a:effectLst/>
                        </a:rPr>
                        <a:t>SORU DAĞILIMI</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2023</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2022</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dirty="0">
                          <a:solidFill>
                            <a:srgbClr val="FFFFFF"/>
                          </a:solidFill>
                          <a:effectLst/>
                        </a:rPr>
                        <a:t>2021</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2020</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2019</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2018</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2017</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2016</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tc>
                  <a:txBody>
                    <a:bodyPr/>
                    <a:lstStyle/>
                    <a:p>
                      <a:pPr algn="ctr"/>
                      <a:r>
                        <a:rPr lang="tr-TR" sz="1000">
                          <a:solidFill>
                            <a:srgbClr val="FFFFFF"/>
                          </a:solidFill>
                          <a:effectLst/>
                        </a:rPr>
                        <a:t>2015</a:t>
                      </a:r>
                    </a:p>
                  </a:txBody>
                  <a:tcPr marL="9232" marR="9232" marT="110788" marB="110788" anchor="ctr">
                    <a:lnL>
                      <a:noFill/>
                    </a:lnL>
                    <a:lnR>
                      <a:noFill/>
                    </a:lnR>
                    <a:lnT>
                      <a:noFill/>
                    </a:lnT>
                    <a:lnB w="9525" cap="flat" cmpd="sng" algn="ctr">
                      <a:solidFill>
                        <a:srgbClr val="DDDDDD"/>
                      </a:solidFill>
                      <a:prstDash val="solid"/>
                      <a:round/>
                      <a:headEnd type="none" w="med" len="med"/>
                      <a:tailEnd type="none" w="med" len="med"/>
                    </a:lnB>
                    <a:solidFill>
                      <a:srgbClr val="333333"/>
                    </a:solidFill>
                  </a:tcPr>
                </a:tc>
                <a:extLst>
                  <a:ext uri="{0D108BD9-81ED-4DB2-BD59-A6C34878D82A}">
                    <a16:rowId xmlns:a16="http://schemas.microsoft.com/office/drawing/2014/main" val="2425158489"/>
                  </a:ext>
                </a:extLst>
              </a:tr>
              <a:tr h="569902">
                <a:tc>
                  <a:txBody>
                    <a:bodyPr/>
                    <a:lstStyle/>
                    <a:p>
                      <a:pPr algn="ctr"/>
                      <a:r>
                        <a:rPr lang="tr-TR" sz="1000" b="0">
                          <a:solidFill>
                            <a:srgbClr val="000000"/>
                          </a:solidFill>
                          <a:effectLst/>
                          <a:latin typeface="Tahoma" panose="020B0604030504040204" pitchFamily="34" charset="0"/>
                        </a:rPr>
                        <a:t>Açılar ve Üçgenler</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5</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4</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4</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3</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647641148"/>
                  </a:ext>
                </a:extLst>
              </a:tr>
              <a:tr h="377968">
                <a:tc>
                  <a:txBody>
                    <a:bodyPr/>
                    <a:lstStyle/>
                    <a:p>
                      <a:pPr algn="ctr"/>
                      <a:r>
                        <a:rPr lang="tr-TR" sz="1000" b="0">
                          <a:solidFill>
                            <a:srgbClr val="000000"/>
                          </a:solidFill>
                          <a:effectLst/>
                          <a:latin typeface="Tahoma" panose="020B0604030504040204" pitchFamily="34" charset="0"/>
                        </a:rPr>
                        <a:t>Çokgenler</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540375815"/>
                  </a:ext>
                </a:extLst>
              </a:tr>
              <a:tr h="377968">
                <a:tc>
                  <a:txBody>
                    <a:bodyPr/>
                    <a:lstStyle/>
                    <a:p>
                      <a:pPr algn="ctr"/>
                      <a:r>
                        <a:rPr lang="tr-TR" sz="1000" b="0">
                          <a:solidFill>
                            <a:srgbClr val="000000"/>
                          </a:solidFill>
                          <a:effectLst/>
                          <a:latin typeface="Tahoma" panose="020B0604030504040204" pitchFamily="34" charset="0"/>
                        </a:rPr>
                        <a:t>Yamuk</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679772145"/>
                  </a:ext>
                </a:extLst>
              </a:tr>
              <a:tr h="569902">
                <a:tc>
                  <a:txBody>
                    <a:bodyPr/>
                    <a:lstStyle/>
                    <a:p>
                      <a:pPr algn="ctr"/>
                      <a:r>
                        <a:rPr lang="tr-TR" sz="1000" b="0">
                          <a:solidFill>
                            <a:srgbClr val="000000"/>
                          </a:solidFill>
                          <a:effectLst/>
                          <a:latin typeface="Tahoma" panose="020B0604030504040204" pitchFamily="34" charset="0"/>
                        </a:rPr>
                        <a:t>Eşkenar Dörtgen</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dirty="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684820866"/>
                  </a:ext>
                </a:extLst>
              </a:tr>
              <a:tr h="377968">
                <a:tc>
                  <a:txBody>
                    <a:bodyPr/>
                    <a:lstStyle/>
                    <a:p>
                      <a:pPr algn="ctr"/>
                      <a:r>
                        <a:rPr lang="tr-TR" sz="1000" b="0">
                          <a:solidFill>
                            <a:srgbClr val="000000"/>
                          </a:solidFill>
                          <a:effectLst/>
                          <a:latin typeface="Tahoma" panose="020B0604030504040204" pitchFamily="34" charset="0"/>
                        </a:rPr>
                        <a:t>Deltoid</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621851214"/>
                  </a:ext>
                </a:extLst>
              </a:tr>
              <a:tr h="377968">
                <a:tc>
                  <a:txBody>
                    <a:bodyPr/>
                    <a:lstStyle/>
                    <a:p>
                      <a:pPr algn="ctr"/>
                      <a:r>
                        <a:rPr lang="tr-TR" sz="1000" b="0">
                          <a:solidFill>
                            <a:srgbClr val="000000"/>
                          </a:solidFill>
                          <a:effectLst/>
                          <a:latin typeface="Tahoma" panose="020B0604030504040204" pitchFamily="34" charset="0"/>
                        </a:rPr>
                        <a:t>Kare</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892279606"/>
                  </a:ext>
                </a:extLst>
              </a:tr>
              <a:tr h="377968">
                <a:tc>
                  <a:txBody>
                    <a:bodyPr/>
                    <a:lstStyle/>
                    <a:p>
                      <a:pPr algn="ctr"/>
                      <a:r>
                        <a:rPr lang="tr-TR" sz="1000" b="0">
                          <a:solidFill>
                            <a:srgbClr val="000000"/>
                          </a:solidFill>
                          <a:effectLst/>
                          <a:latin typeface="Tahoma" panose="020B0604030504040204" pitchFamily="34" charset="0"/>
                        </a:rPr>
                        <a:t>Dikdörtgen</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955546198"/>
                  </a:ext>
                </a:extLst>
              </a:tr>
              <a:tr h="569902">
                <a:tc>
                  <a:txBody>
                    <a:bodyPr/>
                    <a:lstStyle/>
                    <a:p>
                      <a:pPr algn="ctr"/>
                      <a:r>
                        <a:rPr lang="tr-TR" sz="1000" b="0">
                          <a:solidFill>
                            <a:srgbClr val="000000"/>
                          </a:solidFill>
                          <a:effectLst/>
                          <a:latin typeface="Tahoma" panose="020B0604030504040204" pitchFamily="34" charset="0"/>
                        </a:rPr>
                        <a:t>Çember ve Daire</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dirty="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DDDD"/>
                    </a:solidFill>
                  </a:tcPr>
                </a:tc>
                <a:extLst>
                  <a:ext uri="{0D108BD9-81ED-4DB2-BD59-A6C34878D82A}">
                    <a16:rowId xmlns:a16="http://schemas.microsoft.com/office/drawing/2014/main" val="2885520592"/>
                  </a:ext>
                </a:extLst>
              </a:tr>
              <a:tr h="569902">
                <a:tc>
                  <a:txBody>
                    <a:bodyPr/>
                    <a:lstStyle/>
                    <a:p>
                      <a:pPr algn="ctr"/>
                      <a:r>
                        <a:rPr lang="tr-TR" sz="1000" b="0">
                          <a:solidFill>
                            <a:srgbClr val="000000"/>
                          </a:solidFill>
                          <a:effectLst/>
                          <a:latin typeface="Tahoma" panose="020B0604030504040204" pitchFamily="34" charset="0"/>
                        </a:rPr>
                        <a:t>Analitik Geometri</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632647836"/>
                  </a:ext>
                </a:extLst>
              </a:tr>
              <a:tr h="377968">
                <a:tc>
                  <a:txBody>
                    <a:bodyPr/>
                    <a:lstStyle/>
                    <a:p>
                      <a:pPr algn="ctr"/>
                      <a:r>
                        <a:rPr lang="tr-TR" sz="1000" b="0">
                          <a:solidFill>
                            <a:srgbClr val="000000"/>
                          </a:solidFill>
                          <a:effectLst/>
                          <a:latin typeface="Tahoma" panose="020B0604030504040204" pitchFamily="34" charset="0"/>
                        </a:rPr>
                        <a:t>Katı Cisimler</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u="none" strike="noStrike">
                          <a:solidFill>
                            <a:srgbClr val="333333"/>
                          </a:solidFill>
                          <a:effectLst/>
                          <a:latin typeface="Calibri" panose="020F0502020204030204" pitchFamily="34" charset="0"/>
                          <a:hlinkClick r:id="rId2"/>
                        </a:rPr>
                        <a:t>2</a:t>
                      </a:r>
                      <a:endParaRPr lang="tr-TR" sz="1000" b="0">
                        <a:solidFill>
                          <a:srgbClr val="000000"/>
                        </a:solidFill>
                        <a:effectLst/>
                        <a:latin typeface="Tahoma" panose="020B0604030504040204" pitchFamily="34" charset="0"/>
                      </a:endParaRP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a:r>
                        <a:rPr lang="tr-TR" sz="1000" b="0">
                          <a:solidFill>
                            <a:srgbClr val="000000"/>
                          </a:solidFill>
                          <a:effectLst/>
                          <a:latin typeface="Tahoma" panose="020B0604030504040204" pitchFamily="34" charset="0"/>
                        </a:rPr>
                        <a:t>2</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930194690"/>
                  </a:ext>
                </a:extLst>
              </a:tr>
              <a:tr h="377968">
                <a:tc>
                  <a:txBody>
                    <a:bodyPr/>
                    <a:lstStyle/>
                    <a:p>
                      <a:pPr algn="ctr"/>
                      <a:r>
                        <a:rPr lang="tr-TR" sz="1000" b="0">
                          <a:solidFill>
                            <a:srgbClr val="000000"/>
                          </a:solidFill>
                          <a:effectLst/>
                          <a:latin typeface="Tahoma" panose="020B0604030504040204" pitchFamily="34" charset="0"/>
                        </a:rPr>
                        <a:t>Toplam Soru </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tc>
                  <a:txBody>
                    <a:bodyPr/>
                    <a:lstStyle/>
                    <a:p>
                      <a:pPr algn="ctr"/>
                      <a:r>
                        <a:rPr lang="tr-TR" sz="1000" b="0">
                          <a:solidFill>
                            <a:srgbClr val="000000"/>
                          </a:solidFill>
                          <a:effectLst/>
                          <a:latin typeface="Tahoma" panose="020B0604030504040204" pitchFamily="34" charset="0"/>
                        </a:rPr>
                        <a:t>10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tc>
                  <a:txBody>
                    <a:bodyPr/>
                    <a:lstStyle/>
                    <a:p>
                      <a:pPr algn="ctr"/>
                      <a:r>
                        <a:rPr lang="tr-TR" sz="1000" b="0">
                          <a:solidFill>
                            <a:srgbClr val="000000"/>
                          </a:solidFill>
                          <a:effectLst/>
                          <a:latin typeface="Tahoma" panose="020B0604030504040204" pitchFamily="34" charset="0"/>
                        </a:rPr>
                        <a:t>10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tc>
                  <a:txBody>
                    <a:bodyPr/>
                    <a:lstStyle/>
                    <a:p>
                      <a:pPr algn="ctr"/>
                      <a:r>
                        <a:rPr lang="tr-TR" sz="1000" b="0">
                          <a:solidFill>
                            <a:srgbClr val="000000"/>
                          </a:solidFill>
                          <a:effectLst/>
                          <a:latin typeface="Tahoma" panose="020B0604030504040204" pitchFamily="34" charset="0"/>
                        </a:rPr>
                        <a:t>10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tc>
                  <a:txBody>
                    <a:bodyPr/>
                    <a:lstStyle/>
                    <a:p>
                      <a:pPr algn="ctr"/>
                      <a:r>
                        <a:rPr lang="tr-TR" sz="1000" b="0">
                          <a:solidFill>
                            <a:srgbClr val="000000"/>
                          </a:solidFill>
                          <a:effectLst/>
                          <a:latin typeface="Tahoma" panose="020B0604030504040204" pitchFamily="34" charset="0"/>
                        </a:rPr>
                        <a:t>10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tc>
                  <a:txBody>
                    <a:bodyPr/>
                    <a:lstStyle/>
                    <a:p>
                      <a:pPr algn="ctr"/>
                      <a:r>
                        <a:rPr lang="tr-TR" sz="1000" b="0">
                          <a:solidFill>
                            <a:srgbClr val="000000"/>
                          </a:solidFill>
                          <a:effectLst/>
                          <a:latin typeface="Tahoma" panose="020B0604030504040204" pitchFamily="34" charset="0"/>
                        </a:rPr>
                        <a:t>10</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tc>
                  <a:txBody>
                    <a:bodyPr/>
                    <a:lstStyle/>
                    <a:p>
                      <a:pPr algn="ctr"/>
                      <a:r>
                        <a:rPr lang="tr-TR" sz="1000" b="0">
                          <a:solidFill>
                            <a:srgbClr val="000000"/>
                          </a:solidFill>
                          <a:effectLst/>
                          <a:latin typeface="Tahoma" panose="020B0604030504040204" pitchFamily="34" charset="0"/>
                        </a:rPr>
                        <a:t>11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tc>
                  <a:txBody>
                    <a:bodyPr/>
                    <a:lstStyle/>
                    <a:p>
                      <a:pPr algn="ctr"/>
                      <a:r>
                        <a:rPr lang="tr-TR" sz="1000" b="0">
                          <a:solidFill>
                            <a:srgbClr val="000000"/>
                          </a:solidFill>
                          <a:effectLst/>
                          <a:latin typeface="Tahoma" panose="020B0604030504040204" pitchFamily="34" charset="0"/>
                        </a:rPr>
                        <a:t>11</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tc>
                  <a:txBody>
                    <a:bodyPr/>
                    <a:lstStyle/>
                    <a:p>
                      <a:pPr algn="ctr"/>
                      <a:r>
                        <a:rPr lang="tr-TR" sz="1000" b="0">
                          <a:solidFill>
                            <a:srgbClr val="000000"/>
                          </a:solidFill>
                          <a:effectLst/>
                          <a:latin typeface="Tahoma" panose="020B0604030504040204" pitchFamily="34" charset="0"/>
                        </a:rPr>
                        <a:t>6</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tc>
                  <a:txBody>
                    <a:bodyPr/>
                    <a:lstStyle/>
                    <a:p>
                      <a:pPr algn="ctr"/>
                      <a:r>
                        <a:rPr lang="tr-TR" sz="1000" b="0" dirty="0">
                          <a:solidFill>
                            <a:srgbClr val="000000"/>
                          </a:solidFill>
                          <a:effectLst/>
                          <a:latin typeface="Tahoma" panose="020B0604030504040204" pitchFamily="34" charset="0"/>
                        </a:rPr>
                        <a:t>8</a:t>
                      </a:r>
                    </a:p>
                  </a:txBody>
                  <a:tcPr marL="73858" marR="73858" marT="73858" marB="7385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DFE"/>
                    </a:solidFill>
                  </a:tcPr>
                </a:tc>
                <a:extLst>
                  <a:ext uri="{0D108BD9-81ED-4DB2-BD59-A6C34878D82A}">
                    <a16:rowId xmlns:a16="http://schemas.microsoft.com/office/drawing/2014/main" val="2565912249"/>
                  </a:ext>
                </a:extLst>
              </a:tr>
            </a:tbl>
          </a:graphicData>
        </a:graphic>
      </p:graphicFrame>
      <p:sp>
        <p:nvSpPr>
          <p:cNvPr id="5" name="Rectangle 1"/>
          <p:cNvSpPr>
            <a:spLocks noChangeArrowheads="1"/>
          </p:cNvSpPr>
          <p:nvPr/>
        </p:nvSpPr>
        <p:spPr bwMode="auto">
          <a:xfrm>
            <a:off x="492368" y="198073"/>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TYT Geometri Soru Dağılımı 2015 - 2023</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smtClean="0">
                <a:ln>
                  <a:noFill/>
                </a:ln>
                <a:solidFill>
                  <a:srgbClr val="333333"/>
                </a:solidFill>
                <a:effectLst/>
                <a:latin typeface="Calibri" panose="020F0502020204030204" pitchFamily="34" charset="0"/>
                <a:cs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17600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4051</Words>
  <Application>Microsoft Office PowerPoint</Application>
  <PresentationFormat>Geniş ekran</PresentationFormat>
  <Paragraphs>2969</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Calibri</vt:lpstr>
      <vt:lpstr>Calibri Light</vt:lpstr>
      <vt:lpstr>Tahoma</vt:lpstr>
      <vt:lpstr>Office Teması</vt:lpstr>
      <vt:lpstr>PowerPoint Sunusu</vt:lpstr>
      <vt:lpstr>PowerPoint Sunusu</vt:lpstr>
      <vt:lpstr>PowerPoint Sunusu</vt:lpstr>
      <vt:lpstr>YKS  Kaç  Günde Biter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dc:creator>
  <cp:lastModifiedBy>Serap</cp:lastModifiedBy>
  <cp:revision>11</cp:revision>
  <dcterms:created xsi:type="dcterms:W3CDTF">2023-10-11T08:04:15Z</dcterms:created>
  <dcterms:modified xsi:type="dcterms:W3CDTF">2023-10-12T07:25:10Z</dcterms:modified>
</cp:coreProperties>
</file>