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56" r:id="rId2"/>
    <p:sldId id="378" r:id="rId3"/>
    <p:sldId id="379" r:id="rId4"/>
    <p:sldId id="381" r:id="rId5"/>
    <p:sldId id="267" r:id="rId6"/>
    <p:sldId id="380" r:id="rId7"/>
    <p:sldId id="265" r:id="rId8"/>
    <p:sldId id="359" r:id="rId9"/>
    <p:sldId id="367" r:id="rId10"/>
    <p:sldId id="357" r:id="rId11"/>
    <p:sldId id="363" r:id="rId12"/>
    <p:sldId id="275" r:id="rId13"/>
    <p:sldId id="361" r:id="rId14"/>
    <p:sldId id="278" r:id="rId15"/>
    <p:sldId id="376" r:id="rId16"/>
    <p:sldId id="368" r:id="rId17"/>
    <p:sldId id="369" r:id="rId18"/>
    <p:sldId id="370" r:id="rId19"/>
    <p:sldId id="371" r:id="rId20"/>
    <p:sldId id="374" r:id="rId21"/>
    <p:sldId id="372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4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C0258-B0E6-42AB-8991-61860F4A6853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F833B-1AD9-45E6-8BE8-414294BF5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57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59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is.osym.gov.t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0" y="1837693"/>
            <a:ext cx="4011283" cy="397310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364909" y="2581282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YÜKSEK ÖĞRETİM     KURUMLARI SINAVI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4116"/>
            <a:ext cx="9144000" cy="1077218"/>
            <a:chOff x="-218536" y="-1183706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183706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>
            <p:extLst>
              <p:ext uri="{D42A27DB-BD31-4B8C-83A1-F6EECF244321}">
                <p14:modId xmlns:p14="http://schemas.microsoft.com/office/powerpoint/2010/main" val="3440573045"/>
              </p:ext>
            </p:extLst>
          </p:nvPr>
        </p:nvGraphicFramePr>
        <p:xfrm>
          <a:off x="655608" y="1310812"/>
          <a:ext cx="8126083" cy="492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264" y="928407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</a:t>
            </a:r>
            <a:r>
              <a:rPr lang="tr-TR" sz="3200" b="1" dirty="0" smtClean="0">
                <a:solidFill>
                  <a:srgbClr val="C00000"/>
                </a:solidFill>
              </a:rPr>
              <a:t>MSÜ </a:t>
            </a:r>
            <a:r>
              <a:rPr lang="tr-TR" sz="3200" b="1" dirty="0">
                <a:solidFill>
                  <a:srgbClr val="C00000"/>
                </a:solidFill>
              </a:rPr>
              <a:t>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</a:t>
            </a:r>
            <a:r>
              <a:rPr lang="tr-TR" sz="2600" dirty="0" smtClean="0"/>
              <a:t>PMO için </a:t>
            </a:r>
            <a:r>
              <a:rPr lang="tr-TR" sz="2400" dirty="0" smtClean="0"/>
              <a:t>ÖSYM tarafından </a:t>
            </a:r>
            <a:r>
              <a:rPr lang="tr-TR" sz="2400" dirty="0"/>
              <a:t>yapılacak olan üniversiteye giriş sınavından istenilen puanı almış olmak, Polis Akademisi Başkanlığınca yapılan Aday Değerlendirme ve Seçme Sınavında ve ÖSYM Başkanlığı tarafından yapılacak PMYO Sınavında başarılı olmak şartları aranmaktadır.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0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9998" y="1141502"/>
            <a:ext cx="207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41180" y="-78233"/>
            <a:ext cx="9144000" cy="1077218"/>
            <a:chOff x="16807" y="-1151109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16807" y="-1151109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PUANIN HESAPLANABİLMESİ İÇİN</a:t>
            </a:r>
          </a:p>
          <a:p>
            <a:pPr algn="ctr"/>
            <a:r>
              <a:rPr lang="tr-T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EN AZ KAÇNET YAPMAK GEREKİR?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84880"/>
              </p:ext>
            </p:extLst>
          </p:nvPr>
        </p:nvGraphicFramePr>
        <p:xfrm>
          <a:off x="759679" y="1265482"/>
          <a:ext cx="7772400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TYT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Türkçe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Temel Matematik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Resi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1672525"/>
            <a:ext cx="390934" cy="390934"/>
          </a:xfrm>
          <a:prstGeom prst="rect">
            <a:avLst/>
          </a:prstGeom>
        </p:spPr>
      </p:pic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54227"/>
              </p:ext>
            </p:extLst>
          </p:nvPr>
        </p:nvGraphicFramePr>
        <p:xfrm>
          <a:off x="759679" y="2129039"/>
          <a:ext cx="77724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SAYISAL</a:t>
                      </a:r>
                      <a:endParaRPr lang="tr-TR" sz="4000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Fen Bilimleri Testi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66898"/>
              </p:ext>
            </p:extLst>
          </p:nvPr>
        </p:nvGraphicFramePr>
        <p:xfrm>
          <a:off x="759679" y="2996829"/>
          <a:ext cx="77724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b="1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EŞİT AĞIRLIK</a:t>
                      </a:r>
                      <a:endParaRPr lang="tr-TR" sz="36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 Dili ve Edebiyatı-Sosyal Bilimler-1 Testi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12064"/>
              </p:ext>
            </p:extLst>
          </p:nvPr>
        </p:nvGraphicFramePr>
        <p:xfrm>
          <a:off x="759679" y="4185266"/>
          <a:ext cx="77724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SÖZEL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Türk Dili ve Edebiyatı-Sosyal Bilimler-1 Testi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Sosyal Bilimler-2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77740"/>
              </p:ext>
            </p:extLst>
          </p:nvPr>
        </p:nvGraphicFramePr>
        <p:xfrm>
          <a:off x="759679" y="5313872"/>
          <a:ext cx="7772400" cy="793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694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DİL</a:t>
                      </a:r>
                      <a:endParaRPr lang="tr-TR" sz="40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Yabancı Dil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Resi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1" y="2530773"/>
            <a:ext cx="390934" cy="39093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56" y="3660500"/>
            <a:ext cx="390934" cy="39093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4951333"/>
            <a:ext cx="390934" cy="390934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5728821"/>
            <a:ext cx="390934" cy="390934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759679" y="6183143"/>
            <a:ext cx="8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Sayısal, Eşit Ağırlık, Sözel ve Dil puanının hesaplanabilmesi için TYT puanının hesaplanması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566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/>
              <a:t>Yükseköğretim Programlarına Başvurabilmek İçin En Az Kaç Puan Almak Gerekir?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7236"/>
              </p:ext>
            </p:extLst>
          </p:nvPr>
        </p:nvGraphicFramePr>
        <p:xfrm>
          <a:off x="155275" y="1397000"/>
          <a:ext cx="8747571" cy="40690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56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8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Yükseköğretim Programının Türü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Türleri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Puan/Başarı Sırası Koşulu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lisans programlarına ön kayıt yaptırabilmek için </a:t>
                      </a:r>
                      <a:r>
                        <a:rPr lang="tr-TR" sz="1050" i="1" dirty="0" smtClean="0"/>
                        <a:t>(Devlet Konservatuvarlarının / Konservatuvarların lise devresi mezunlarının Konservatuvarların lisans devresine yerleştirilmesinde merkezî sınav puanı aranmaz.)</a:t>
                      </a:r>
                      <a:endParaRPr lang="tr-TR" sz="1050" i="1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*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Merkezi yerleştirme yapılan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 sınav puanının hesaplanmış olması gerekmektedir.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öğretmenlik programlarına ön kayıt yaptırabilmek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En düşük 800 bininci (800.000)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55274" y="5686845"/>
            <a:ext cx="87475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* Bu programlara en az kaç puan almış adayların başvurabileceklerine ilgili yükseköğretim kurumunca karar verilerek, ilgili yükseköğretim kurumunca basın-yayın organlarıyla adaylara duyurulacaktır.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975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SAYISAL </a:t>
            </a:r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291125" y="3113959"/>
            <a:ext cx="2448925" cy="2425960"/>
          </a:xfrm>
          <a:prstGeom prst="ellipse">
            <a:avLst/>
          </a:prstGeom>
          <a:solidFill>
            <a:srgbClr val="F4992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441615" y="1461119"/>
            <a:ext cx="8260769" cy="3475962"/>
            <a:chOff x="5271422" y="-726840"/>
            <a:chExt cx="8260769" cy="3475962"/>
          </a:xfrm>
        </p:grpSpPr>
        <p:sp>
          <p:nvSpPr>
            <p:cNvPr id="7" name="Rectangle 6"/>
            <p:cNvSpPr/>
            <p:nvPr/>
          </p:nvSpPr>
          <p:spPr>
            <a:xfrm>
              <a:off x="5271422" y="2287457"/>
              <a:ext cx="7401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58599" y="-726840"/>
              <a:ext cx="43735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SINAV BAŞVURULARI</a:t>
              </a:r>
              <a:endParaRPr lang="en-US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096"/>
            <a:ext cx="4277987" cy="427798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140200" y="3105835"/>
            <a:ext cx="43751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0000"/>
                </a:solidFill>
                <a:latin typeface="system-ui"/>
              </a:rPr>
              <a:t>1-26 Şubat 2024 (Ücret ödeme için son gün, 27 Şubat 2024)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8022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Metin kutusu 2"/>
          <p:cNvSpPr txBox="1"/>
          <p:nvPr/>
        </p:nvSpPr>
        <p:spPr>
          <a:xfrm>
            <a:off x="324568" y="2484407"/>
            <a:ext cx="8374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Başvurular </a:t>
            </a:r>
            <a:r>
              <a:rPr lang="tr-TR" sz="4800" dirty="0"/>
              <a:t>bireysel olarak </a:t>
            </a:r>
            <a:r>
              <a:rPr lang="tr-TR" sz="4800" dirty="0">
                <a:hlinkClick r:id="rId2"/>
              </a:rPr>
              <a:t>https://ais.osym.gov.tr</a:t>
            </a:r>
            <a:r>
              <a:rPr lang="tr-TR" sz="4800" dirty="0" smtClean="0">
                <a:hlinkClick r:id="rId2"/>
              </a:rPr>
              <a:t>/</a:t>
            </a:r>
            <a:r>
              <a:rPr lang="tr-TR" sz="4800" dirty="0" smtClean="0"/>
              <a:t> adresinden ve ÖSYM başvuru merkezlerinden yapılabilecek.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9442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ÜCRETİ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3700" y="1055668"/>
            <a:ext cx="79727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4800" dirty="0" smtClean="0">
              <a:solidFill>
                <a:schemeClr val="accent1"/>
              </a:solidFill>
            </a:endParaRPr>
          </a:p>
          <a:p>
            <a:pPr algn="ctr"/>
            <a:r>
              <a:rPr lang="tr-TR" sz="4800" dirty="0" smtClean="0">
                <a:solidFill>
                  <a:schemeClr val="accent1"/>
                </a:solidFill>
              </a:rPr>
              <a:t>H</a:t>
            </a:r>
            <a:r>
              <a:rPr lang="nn-NO" sz="4800" dirty="0" smtClean="0">
                <a:solidFill>
                  <a:schemeClr val="accent1"/>
                </a:solidFill>
              </a:rPr>
              <a:t>er </a:t>
            </a:r>
            <a:r>
              <a:rPr lang="nn-NO" sz="4800" dirty="0">
                <a:solidFill>
                  <a:schemeClr val="accent1"/>
                </a:solidFill>
              </a:rPr>
              <a:t>oturum için 295 </a:t>
            </a:r>
            <a:r>
              <a:rPr lang="tr-TR" sz="4800" dirty="0" err="1" smtClean="0">
                <a:solidFill>
                  <a:schemeClr val="accent1"/>
                </a:solidFill>
              </a:rPr>
              <a:t>tl</a:t>
            </a:r>
            <a:r>
              <a:rPr lang="tr-TR" sz="4800" dirty="0" smtClean="0">
                <a:solidFill>
                  <a:schemeClr val="accent1"/>
                </a:solidFill>
              </a:rPr>
              <a:t>.</a:t>
            </a:r>
            <a:r>
              <a:rPr lang="tr-TR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tr-TR" dirty="0" smtClean="0"/>
              <a:t> </a:t>
            </a:r>
          </a:p>
          <a:p>
            <a:pPr algn="ctr"/>
            <a:r>
              <a:rPr lang="tr-TR" sz="4800" dirty="0" smtClean="0"/>
              <a:t>3 oturuma </a:t>
            </a:r>
            <a:r>
              <a:rPr lang="tr-TR" sz="4800" dirty="0"/>
              <a:t>da katılacak bir adayın ise toplamda 885 lira ödemesi gerekiyor</a:t>
            </a:r>
            <a:r>
              <a:rPr lang="tr-TR" dirty="0"/>
              <a:t>.</a:t>
            </a:r>
            <a:endParaRPr lang="tr-TR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8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290532" y="4689855"/>
            <a:ext cx="2168783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 Haziran Pazar öğleden  sonra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 Haziran Pazar sabah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Haziran Cumartesi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228045" y="3878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TAKVİMİ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val="24776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2" grpId="0"/>
      <p:bldP spid="2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</a:t>
              </a:r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 TYT SORU SAYILARI</a:t>
              </a: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05814" y="134523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67199" y="1122140"/>
            <a:ext cx="181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Türkçe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17542" y="1094058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95686" y="2204956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04848" y="3434351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60064" y="4892196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274402" y="5586903"/>
            <a:ext cx="2604836" cy="1000663"/>
            <a:chOff x="6455185" y="3940592"/>
            <a:chExt cx="2423681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9" y="3940592"/>
              <a:ext cx="1807980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5" y="3967143"/>
              <a:ext cx="24236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A.B.  :5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7661" y="5004026"/>
            <a:ext cx="316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Sosyal Bilimler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699" y="2276633"/>
            <a:ext cx="236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2">
                    <a:lumMod val="75000"/>
                  </a:schemeClr>
                </a:solidFill>
              </a:rPr>
              <a:t>Matematik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268088" y="4058076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3795" y="3510671"/>
            <a:ext cx="296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3">
                    <a:lumMod val="50000"/>
                  </a:schemeClr>
                </a:solidFill>
              </a:rPr>
              <a:t>Fen Bilimleri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32599" y="1122140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837598" y="6226362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4836695" y="2568704"/>
            <a:ext cx="2389517" cy="1830758"/>
            <a:chOff x="2568811" y="1201121"/>
            <a:chExt cx="2389517" cy="1830758"/>
          </a:xfrm>
        </p:grpSpPr>
        <p:sp>
          <p:nvSpPr>
            <p:cNvPr id="31" name="30 Metin kutusu"/>
            <p:cNvSpPr txBox="1"/>
            <p:nvPr/>
          </p:nvSpPr>
          <p:spPr>
            <a:xfrm>
              <a:off x="2568811" y="1201121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2797759" y="2108549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915158" y="2715029"/>
            <a:ext cx="2389517" cy="1716354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165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DİL SINAVI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871</Words>
  <Application>Microsoft Office PowerPoint</Application>
  <PresentationFormat>Ekran Gösterisi (4:3)</PresentationFormat>
  <Paragraphs>271</Paragraphs>
  <Slides>21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system-ui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PUANI İLE MSÜ ve POLİS MESLEK  YÜKSEKOKULU ÖN BAŞVURULARI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Serap</cp:lastModifiedBy>
  <cp:revision>146</cp:revision>
  <cp:lastPrinted>2024-02-12T06:44:48Z</cp:lastPrinted>
  <dcterms:created xsi:type="dcterms:W3CDTF">2015-11-06T18:34:53Z</dcterms:created>
  <dcterms:modified xsi:type="dcterms:W3CDTF">2024-02-12T06:45:39Z</dcterms:modified>
</cp:coreProperties>
</file>